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333" r:id="rId3"/>
    <p:sldId id="334" r:id="rId4"/>
    <p:sldId id="352" r:id="rId5"/>
    <p:sldId id="337" r:id="rId6"/>
    <p:sldId id="353" r:id="rId7"/>
    <p:sldId id="338" r:id="rId8"/>
    <p:sldId id="342" r:id="rId9"/>
    <p:sldId id="335" r:id="rId10"/>
    <p:sldId id="364" r:id="rId11"/>
    <p:sldId id="357" r:id="rId12"/>
    <p:sldId id="345" r:id="rId13"/>
    <p:sldId id="367" r:id="rId14"/>
    <p:sldId id="347" r:id="rId15"/>
    <p:sldId id="358" r:id="rId16"/>
    <p:sldId id="360" r:id="rId17"/>
    <p:sldId id="361" r:id="rId18"/>
    <p:sldId id="362" r:id="rId19"/>
    <p:sldId id="363" r:id="rId20"/>
    <p:sldId id="365" r:id="rId21"/>
    <p:sldId id="346" r:id="rId22"/>
    <p:sldId id="343" r:id="rId23"/>
    <p:sldId id="354" r:id="rId24"/>
    <p:sldId id="355" r:id="rId25"/>
    <p:sldId id="366" r:id="rId26"/>
    <p:sldId id="348" r:id="rId27"/>
    <p:sldId id="369" r:id="rId28"/>
    <p:sldId id="350" r:id="rId29"/>
    <p:sldId id="356" r:id="rId30"/>
    <p:sldId id="36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7F7F"/>
    <a:srgbClr val="87FF80"/>
    <a:srgbClr val="FFFFFF"/>
    <a:srgbClr val="2500C0"/>
    <a:srgbClr val="C2FECC"/>
    <a:srgbClr val="B1EBA9"/>
    <a:srgbClr val="00FFB7"/>
    <a:srgbClr val="5B5BE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8" autoAdjust="0"/>
    <p:restoredTop sz="79656"/>
  </p:normalViewPr>
  <p:slideViewPr>
    <p:cSldViewPr snapToGrid="0">
      <p:cViewPr varScale="1">
        <p:scale>
          <a:sx n="76" d="100"/>
          <a:sy n="76" d="100"/>
        </p:scale>
        <p:origin x="810" y="5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8" d="100"/>
          <a:sy n="98" d="100"/>
        </p:scale>
        <p:origin x="3134" y="10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3351F-E024-C4AA-1446-B0538EB3B1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F02D81-11E5-9446-4489-538F5D639C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43466B-F24C-4C3B-BA66-32BC8266E9CE}" type="datetimeFigureOut">
              <a:rPr lang="en-US" smtClean="0"/>
              <a:t>8/12/2024</a:t>
            </a:fld>
            <a:endParaRPr lang="en-US"/>
          </a:p>
        </p:txBody>
      </p:sp>
      <p:sp>
        <p:nvSpPr>
          <p:cNvPr id="4" name="Footer Placeholder 3">
            <a:extLst>
              <a:ext uri="{FF2B5EF4-FFF2-40B4-BE49-F238E27FC236}">
                <a16:creationId xmlns:a16="http://schemas.microsoft.com/office/drawing/2014/main" id="{E03E8AFB-D22B-0887-2E3C-C380403D33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6BE1F8-188F-0987-3DE2-7D96C6FD0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142B14-D05B-4000-B290-7AE501306B33}" type="slidenum">
              <a:rPr lang="en-US" smtClean="0"/>
              <a:t>‹#›</a:t>
            </a:fld>
            <a:endParaRPr lang="en-US"/>
          </a:p>
        </p:txBody>
      </p:sp>
    </p:spTree>
    <p:extLst>
      <p:ext uri="{BB962C8B-B14F-4D97-AF65-F5344CB8AC3E}">
        <p14:creationId xmlns:p14="http://schemas.microsoft.com/office/powerpoint/2010/main" val="3819177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55D5C-10D5-4ED1-8816-072E89CFE96E}"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AF9B9-FB97-4EE4-87DF-885D1F80E685}" type="slidenum">
              <a:rPr lang="en-US" smtClean="0"/>
              <a:t>‹#›</a:t>
            </a:fld>
            <a:endParaRPr lang="en-US"/>
          </a:p>
        </p:txBody>
      </p:sp>
    </p:spTree>
    <p:extLst>
      <p:ext uri="{BB962C8B-B14F-4D97-AF65-F5344CB8AC3E}">
        <p14:creationId xmlns:p14="http://schemas.microsoft.com/office/powerpoint/2010/main" val="2263762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Indicate imaging condition during the first 20min imaging (spontaneous imaging only? Or sensory stimuli applied?)</a:t>
            </a:r>
          </a:p>
          <a:p>
            <a:r>
              <a:rPr lang="en-US" dirty="0"/>
              <a:t>Are ”data for analysis” in the green bubbles used for “quick analysis’ and ‘online analysis’? Or is it for something else?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solidFill>
                  <a:schemeClr val="tx1"/>
                </a:solidFill>
                <a:latin typeface="Arial" panose="020B0604020202020204" pitchFamily="34" charset="0"/>
                <a:cs typeface="Arial" panose="020B0604020202020204" pitchFamily="34" charset="0"/>
              </a:rPr>
              <a:t>2P imaging + Holographic photo-stimulation; describe more detailed information. for example, 10 cells /group, what is your estimation for the number of trials (stimulation)?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4</a:t>
            </a:fld>
            <a:endParaRPr lang="en-US"/>
          </a:p>
        </p:txBody>
      </p:sp>
    </p:spTree>
    <p:extLst>
      <p:ext uri="{BB962C8B-B14F-4D97-AF65-F5344CB8AC3E}">
        <p14:creationId xmlns:p14="http://schemas.microsoft.com/office/powerpoint/2010/main" val="157835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add a plot, </a:t>
            </a:r>
            <a:r>
              <a:rPr lang="en-US" dirty="0" err="1"/>
              <a:t>df</a:t>
            </a:r>
            <a:r>
              <a:rPr lang="en-US" dirty="0"/>
              <a:t>/F as a function of 2P laser scan power change?</a:t>
            </a:r>
          </a:p>
        </p:txBody>
      </p:sp>
      <p:sp>
        <p:nvSpPr>
          <p:cNvPr id="4" name="Slide Number Placeholder 3"/>
          <p:cNvSpPr>
            <a:spLocks noGrp="1"/>
          </p:cNvSpPr>
          <p:nvPr>
            <p:ph type="sldNum" sz="quarter" idx="5"/>
          </p:nvPr>
        </p:nvSpPr>
        <p:spPr/>
        <p:txBody>
          <a:bodyPr/>
          <a:lstStyle/>
          <a:p>
            <a:fld id="{DFAAF9B9-FB97-4EE4-87DF-885D1F80E685}" type="slidenum">
              <a:rPr lang="en-US" smtClean="0"/>
              <a:t>15</a:t>
            </a:fld>
            <a:endParaRPr lang="en-US"/>
          </a:p>
        </p:txBody>
      </p:sp>
    </p:spTree>
    <p:extLst>
      <p:ext uri="{BB962C8B-B14F-4D97-AF65-F5344CB8AC3E}">
        <p14:creationId xmlns:p14="http://schemas.microsoft.com/office/powerpoint/2010/main" val="176036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20</a:t>
            </a:fld>
            <a:endParaRPr lang="en-US"/>
          </a:p>
        </p:txBody>
      </p:sp>
    </p:spTree>
    <p:extLst>
      <p:ext uri="{BB962C8B-B14F-4D97-AF65-F5344CB8AC3E}">
        <p14:creationId xmlns:p14="http://schemas.microsoft.com/office/powerpoint/2010/main" val="757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 I thought we did extensive testing of cross talk with Ai203. if you didn’t do imaging to specifically address cross talk issues, I believe you did use Ai203 to test SLM. Can you check your previous Ai203 imaging to plot F changes due at the beginning of 2p imaging?</a:t>
            </a:r>
          </a:p>
          <a:p>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21</a:t>
            </a:fld>
            <a:endParaRPr lang="en-US"/>
          </a:p>
        </p:txBody>
      </p:sp>
    </p:spTree>
    <p:extLst>
      <p:ext uri="{BB962C8B-B14F-4D97-AF65-F5344CB8AC3E}">
        <p14:creationId xmlns:p14="http://schemas.microsoft.com/office/powerpoint/2010/main" val="4279536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a:t>
            </a:r>
            <a:r>
              <a:rPr lang="en-US" sz="1200" dirty="0">
                <a:solidFill>
                  <a:schemeClr val="tx1"/>
                </a:solidFill>
                <a:latin typeface="Arial" panose="020B0604020202020204" pitchFamily="34" charset="0"/>
                <a:cs typeface="Arial" panose="020B0604020202020204" pitchFamily="34" charset="0"/>
              </a:rPr>
              <a:t>GCamp6s-CamkII condition, can you add quantification on mRuby3+ cells, mRuby3+/GCaMP7s+ cells at a given a FOV (1.6x zoom condition)?</a:t>
            </a:r>
          </a:p>
          <a:p>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22</a:t>
            </a:fld>
            <a:endParaRPr lang="en-US"/>
          </a:p>
        </p:txBody>
      </p:sp>
    </p:spTree>
    <p:extLst>
      <p:ext uri="{BB962C8B-B14F-4D97-AF65-F5344CB8AC3E}">
        <p14:creationId xmlns:p14="http://schemas.microsoft.com/office/powerpoint/2010/main" val="2388949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Mei did histology to test [</a:t>
            </a:r>
            <a:r>
              <a:rPr lang="en-US" sz="1200" b="0" i="0" u="none" strike="noStrike" dirty="0">
                <a:solidFill>
                  <a:srgbClr val="000000"/>
                </a:solidFill>
                <a:effectLst/>
                <a:latin typeface="Arial" panose="020B0604020202020204" pitchFamily="34" charset="0"/>
                <a:cs typeface="Arial" panose="020B0604020202020204" pitchFamily="34" charset="0"/>
              </a:rPr>
              <a:t>AAV5-CAG-DIO-</a:t>
            </a:r>
            <a:r>
              <a:rPr lang="en-US" sz="1200" b="0" i="0" u="none" strike="noStrike" dirty="0">
                <a:solidFill>
                  <a:srgbClr val="FF7F7F"/>
                </a:solidFill>
                <a:effectLst/>
                <a:latin typeface="Arial" panose="020B0604020202020204" pitchFamily="34" charset="0"/>
                <a:cs typeface="Arial" panose="020B0604020202020204" pitchFamily="34" charset="0"/>
              </a:rPr>
              <a:t>ChroME2f</a:t>
            </a:r>
            <a:r>
              <a:rPr lang="en-US" sz="1200" b="0" i="0" u="none" strike="noStrike" dirty="0">
                <a:solidFill>
                  <a:srgbClr val="000000"/>
                </a:solidFill>
                <a:effectLst/>
                <a:latin typeface="Arial" panose="020B0604020202020204" pitchFamily="34" charset="0"/>
                <a:cs typeface="Arial" panose="020B0604020202020204" pitchFamily="34" charset="0"/>
              </a:rPr>
              <a:t>-ST-P2A-H2B-mRuby3] on Emx1cre (without Ai96) last spring to test whether the virus worked. That brain was processed at the same time with the slide 17 brain (</a:t>
            </a:r>
            <a:r>
              <a:rPr lang="en-US" sz="1200" b="0" i="0" u="none" strike="noStrike" dirty="0" err="1">
                <a:solidFill>
                  <a:srgbClr val="000000"/>
                </a:solidFill>
                <a:effectLst/>
                <a:latin typeface="Arial" panose="020B0604020202020204" pitchFamily="34" charset="0"/>
                <a:cs typeface="Arial" panose="020B0604020202020204" pitchFamily="34" charset="0"/>
              </a:rPr>
              <a:t>CamKII</a:t>
            </a:r>
            <a:r>
              <a:rPr lang="en-US" sz="1200" b="0" i="0" u="none" strike="noStrike" dirty="0">
                <a:solidFill>
                  <a:srgbClr val="000000"/>
                </a:solidFill>
                <a:effectLst/>
                <a:latin typeface="Arial" panose="020B0604020202020204" pitchFamily="34" charset="0"/>
                <a:cs typeface="Arial" panose="020B0604020202020204" pitchFamily="34" charset="0"/>
              </a:rPr>
              <a:t> mouse brain). Please ask Mei the image. If she did not take the image, ask her the location of slide. I will show you how to take the image with out microscope. If there is no image, we will take it and add before your lab meeting on Monday morning. We can meet at 9am.  </a:t>
            </a:r>
          </a:p>
          <a:p>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27</a:t>
            </a:fld>
            <a:endParaRPr lang="en-US"/>
          </a:p>
        </p:txBody>
      </p:sp>
    </p:spTree>
    <p:extLst>
      <p:ext uri="{BB962C8B-B14F-4D97-AF65-F5344CB8AC3E}">
        <p14:creationId xmlns:p14="http://schemas.microsoft.com/office/powerpoint/2010/main" val="396579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Mei did histology to test [</a:t>
            </a:r>
            <a:r>
              <a:rPr lang="en-US" sz="1200" b="0" i="0" u="none" strike="noStrike" dirty="0">
                <a:solidFill>
                  <a:srgbClr val="000000"/>
                </a:solidFill>
                <a:effectLst/>
                <a:latin typeface="Arial" panose="020B0604020202020204" pitchFamily="34" charset="0"/>
                <a:cs typeface="Arial" panose="020B0604020202020204" pitchFamily="34" charset="0"/>
              </a:rPr>
              <a:t>AAV5-CAG-DIO-</a:t>
            </a:r>
            <a:r>
              <a:rPr lang="en-US" sz="1200" b="0" i="0" u="none" strike="noStrike" dirty="0">
                <a:solidFill>
                  <a:srgbClr val="FF7F7F"/>
                </a:solidFill>
                <a:effectLst/>
                <a:latin typeface="Arial" panose="020B0604020202020204" pitchFamily="34" charset="0"/>
                <a:cs typeface="Arial" panose="020B0604020202020204" pitchFamily="34" charset="0"/>
              </a:rPr>
              <a:t>ChroME2f</a:t>
            </a:r>
            <a:r>
              <a:rPr lang="en-US" sz="1200" b="0" i="0" u="none" strike="noStrike" dirty="0">
                <a:solidFill>
                  <a:srgbClr val="000000"/>
                </a:solidFill>
                <a:effectLst/>
                <a:latin typeface="Arial" panose="020B0604020202020204" pitchFamily="34" charset="0"/>
                <a:cs typeface="Arial" panose="020B0604020202020204" pitchFamily="34" charset="0"/>
              </a:rPr>
              <a:t>-ST-P2A-H2B-mRuby3] on Emx1cre (without Ai96) last spring to test whether the virus worked. That brain was processed at the same time with the slide 17 brain (</a:t>
            </a:r>
            <a:r>
              <a:rPr lang="en-US" sz="1200" b="0" i="0" u="none" strike="noStrike" dirty="0" err="1">
                <a:solidFill>
                  <a:srgbClr val="000000"/>
                </a:solidFill>
                <a:effectLst/>
                <a:latin typeface="Arial" panose="020B0604020202020204" pitchFamily="34" charset="0"/>
                <a:cs typeface="Arial" panose="020B0604020202020204" pitchFamily="34" charset="0"/>
              </a:rPr>
              <a:t>CamKII</a:t>
            </a:r>
            <a:r>
              <a:rPr lang="en-US" sz="1200" b="0" i="0" u="none" strike="noStrike" dirty="0">
                <a:solidFill>
                  <a:srgbClr val="000000"/>
                </a:solidFill>
                <a:effectLst/>
                <a:latin typeface="Arial" panose="020B0604020202020204" pitchFamily="34" charset="0"/>
                <a:cs typeface="Arial" panose="020B0604020202020204" pitchFamily="34" charset="0"/>
              </a:rPr>
              <a:t> mouse brain). Please ask Mei the image. If she did not take the image, ask her the location of slide. I will show you how to take the image with out microscope. If there is no image, we will take it and add before your lab meeting on Monday morning. We can meet at 9am.  </a:t>
            </a:r>
          </a:p>
          <a:p>
            <a:endParaRPr lang="en-US" dirty="0"/>
          </a:p>
        </p:txBody>
      </p:sp>
      <p:sp>
        <p:nvSpPr>
          <p:cNvPr id="4" name="Slide Number Placeholder 3"/>
          <p:cNvSpPr>
            <a:spLocks noGrp="1"/>
          </p:cNvSpPr>
          <p:nvPr>
            <p:ph type="sldNum" sz="quarter" idx="5"/>
          </p:nvPr>
        </p:nvSpPr>
        <p:spPr/>
        <p:txBody>
          <a:bodyPr/>
          <a:lstStyle/>
          <a:p>
            <a:fld id="{DFAAF9B9-FB97-4EE4-87DF-885D1F80E685}" type="slidenum">
              <a:rPr lang="en-US" smtClean="0"/>
              <a:t>28</a:t>
            </a:fld>
            <a:endParaRPr lang="en-US"/>
          </a:p>
        </p:txBody>
      </p:sp>
    </p:spTree>
    <p:extLst>
      <p:ext uri="{BB962C8B-B14F-4D97-AF65-F5344CB8AC3E}">
        <p14:creationId xmlns:p14="http://schemas.microsoft.com/office/powerpoint/2010/main" val="2999193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add a thank you slide – Mei for surgery, mouse maintenance and histology. </a:t>
            </a:r>
          </a:p>
        </p:txBody>
      </p:sp>
      <p:sp>
        <p:nvSpPr>
          <p:cNvPr id="4" name="Slide Number Placeholder 3"/>
          <p:cNvSpPr>
            <a:spLocks noGrp="1"/>
          </p:cNvSpPr>
          <p:nvPr>
            <p:ph type="sldNum" sz="quarter" idx="5"/>
          </p:nvPr>
        </p:nvSpPr>
        <p:spPr/>
        <p:txBody>
          <a:bodyPr/>
          <a:lstStyle/>
          <a:p>
            <a:fld id="{DFAAF9B9-FB97-4EE4-87DF-885D1F80E685}" type="slidenum">
              <a:rPr lang="en-US" smtClean="0"/>
              <a:t>29</a:t>
            </a:fld>
            <a:endParaRPr lang="en-US"/>
          </a:p>
        </p:txBody>
      </p:sp>
    </p:spTree>
    <p:extLst>
      <p:ext uri="{BB962C8B-B14F-4D97-AF65-F5344CB8AC3E}">
        <p14:creationId xmlns:p14="http://schemas.microsoft.com/office/powerpoint/2010/main" val="2017333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E4E9-8030-E9B7-D52D-0C40308FD5F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498D97A0-000C-F0C1-5221-4486B15F14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F73A56-DE6E-8BA3-93B7-778A478420FA}"/>
              </a:ext>
            </a:extLst>
          </p:cNvPr>
          <p:cNvSpPr>
            <a:spLocks noGrp="1"/>
          </p:cNvSpPr>
          <p:nvPr>
            <p:ph type="dt" sz="half" idx="10"/>
          </p:nvPr>
        </p:nvSpPr>
        <p:spPr/>
        <p:txBody>
          <a:bodyPr/>
          <a:lstStyle/>
          <a:p>
            <a:fld id="{4F785D3C-9185-46D8-BC22-06C67179D0C8}" type="datetimeFigureOut">
              <a:rPr lang="en-US" smtClean="0"/>
              <a:t>8/12/2024</a:t>
            </a:fld>
            <a:endParaRPr lang="en-US"/>
          </a:p>
        </p:txBody>
      </p:sp>
      <p:sp>
        <p:nvSpPr>
          <p:cNvPr id="5" name="Footer Placeholder 4">
            <a:extLst>
              <a:ext uri="{FF2B5EF4-FFF2-40B4-BE49-F238E27FC236}">
                <a16:creationId xmlns:a16="http://schemas.microsoft.com/office/drawing/2014/main" id="{FE954D36-13BF-1FA8-C38B-FF65E36FA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E6DA4-D74D-29E5-9663-B8C7FD57D964}"/>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1502971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AA415-D611-10F2-B888-B5B36C2AF4A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86BA162-9782-B441-BC2A-295AED965D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544AA-62FE-FFB6-224E-914D0C9D926B}"/>
              </a:ext>
            </a:extLst>
          </p:cNvPr>
          <p:cNvSpPr>
            <a:spLocks noGrp="1"/>
          </p:cNvSpPr>
          <p:nvPr>
            <p:ph type="dt" sz="half" idx="10"/>
          </p:nvPr>
        </p:nvSpPr>
        <p:spPr/>
        <p:txBody>
          <a:bodyPr/>
          <a:lstStyle/>
          <a:p>
            <a:fld id="{4F785D3C-9185-46D8-BC22-06C67179D0C8}" type="datetimeFigureOut">
              <a:rPr lang="en-US" smtClean="0"/>
              <a:t>8/12/2024</a:t>
            </a:fld>
            <a:endParaRPr lang="en-US"/>
          </a:p>
        </p:txBody>
      </p:sp>
      <p:sp>
        <p:nvSpPr>
          <p:cNvPr id="5" name="Footer Placeholder 4">
            <a:extLst>
              <a:ext uri="{FF2B5EF4-FFF2-40B4-BE49-F238E27FC236}">
                <a16:creationId xmlns:a16="http://schemas.microsoft.com/office/drawing/2014/main" id="{C438BC36-02DA-DD1B-D784-9BDA9BBC0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E61AF-D473-0B25-4C63-A0D1E88B2B1F}"/>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2121141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891B11-3954-2166-1104-C158113D909E}"/>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83A021FA-482B-C0D1-FCE8-D78195434B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07854-4012-40CB-1125-0EA7476246F7}"/>
              </a:ext>
            </a:extLst>
          </p:cNvPr>
          <p:cNvSpPr>
            <a:spLocks noGrp="1"/>
          </p:cNvSpPr>
          <p:nvPr>
            <p:ph type="dt" sz="half" idx="10"/>
          </p:nvPr>
        </p:nvSpPr>
        <p:spPr/>
        <p:txBody>
          <a:bodyPr/>
          <a:lstStyle/>
          <a:p>
            <a:fld id="{4F785D3C-9185-46D8-BC22-06C67179D0C8}" type="datetimeFigureOut">
              <a:rPr lang="en-US" smtClean="0"/>
              <a:t>8/12/2024</a:t>
            </a:fld>
            <a:endParaRPr lang="en-US"/>
          </a:p>
        </p:txBody>
      </p:sp>
      <p:sp>
        <p:nvSpPr>
          <p:cNvPr id="5" name="Footer Placeholder 4">
            <a:extLst>
              <a:ext uri="{FF2B5EF4-FFF2-40B4-BE49-F238E27FC236}">
                <a16:creationId xmlns:a16="http://schemas.microsoft.com/office/drawing/2014/main" id="{355A9482-1EF1-AA97-2C15-CCC301C82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0EAF0-AC7B-7C80-7A14-7567BB9C845D}"/>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294940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3AF3-7C2F-4A97-C852-EF95AB3B4858}"/>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32E179E-5634-352C-450C-333A7B08C7F2}"/>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D1E59-ED28-5130-6664-CC963B700A5B}"/>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8/12/2024</a:t>
            </a:fld>
            <a:endParaRPr lang="en-US"/>
          </a:p>
        </p:txBody>
      </p:sp>
      <p:sp>
        <p:nvSpPr>
          <p:cNvPr id="5" name="Footer Placeholder 4">
            <a:extLst>
              <a:ext uri="{FF2B5EF4-FFF2-40B4-BE49-F238E27FC236}">
                <a16:creationId xmlns:a16="http://schemas.microsoft.com/office/drawing/2014/main" id="{96F2F35A-BFAE-E57B-FF90-E2C609D1C54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CE309817-B69E-F171-1E65-639582CDF5F1}"/>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3430550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0C5E-1109-9F60-2801-5079FDFC9128}"/>
              </a:ext>
            </a:extLst>
          </p:cNvPr>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DEDC70AE-8F72-11A0-E5DA-7C5B9FF304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CB043B-2B73-B67F-F767-46E380C1179B}"/>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8/12/2024</a:t>
            </a:fld>
            <a:endParaRPr lang="en-US"/>
          </a:p>
        </p:txBody>
      </p:sp>
      <p:sp>
        <p:nvSpPr>
          <p:cNvPr id="5" name="Footer Placeholder 4">
            <a:extLst>
              <a:ext uri="{FF2B5EF4-FFF2-40B4-BE49-F238E27FC236}">
                <a16:creationId xmlns:a16="http://schemas.microsoft.com/office/drawing/2014/main" id="{D32E172A-1D83-1CFB-40FF-7453355AD37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9886A760-1BD4-5EE2-1C4C-F739BAFF4E4C}"/>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129085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0825-03B9-9FDC-7F8B-F768A4BC7114}"/>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96311A46-6489-F5F8-18D9-A6199CCA8335}"/>
              </a:ext>
            </a:extLst>
          </p:cNvPr>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8B09F3-1B09-8678-31A7-B030694318CC}"/>
              </a:ext>
            </a:extLst>
          </p:cNvPr>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6BF006-E0E1-FD0E-0DB5-B9A335EF3AC8}"/>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8/12/2024</a:t>
            </a:fld>
            <a:endParaRPr lang="en-US"/>
          </a:p>
        </p:txBody>
      </p:sp>
      <p:sp>
        <p:nvSpPr>
          <p:cNvPr id="6" name="Footer Placeholder 5">
            <a:extLst>
              <a:ext uri="{FF2B5EF4-FFF2-40B4-BE49-F238E27FC236}">
                <a16:creationId xmlns:a16="http://schemas.microsoft.com/office/drawing/2014/main" id="{A8EF0671-3061-C6C8-F0C6-2433DE0834C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C053AF53-35EA-BD03-5192-A5A3CBC8C785}"/>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4072567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2857-69A4-3D38-BEBC-743C4271C0C3}"/>
              </a:ext>
            </a:extLst>
          </p:cNvPr>
          <p:cNvSpPr>
            <a:spLocks noGrp="1"/>
          </p:cNvSpPr>
          <p:nvPr>
            <p:ph type="title"/>
          </p:nvPr>
        </p:nvSpPr>
        <p:spPr>
          <a:xfrm>
            <a:off x="839788" y="365125"/>
            <a:ext cx="10515600" cy="1325563"/>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85833FBE-F67A-5A56-7C5E-9DC6A7A83384}"/>
              </a:ext>
            </a:extLst>
          </p:cNvPr>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F98243-4017-D49B-6BEE-84A7B3F8C3B1}"/>
              </a:ext>
            </a:extLst>
          </p:cNvPr>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75E6BD-3B1D-F951-940B-64489C1F28AA}"/>
              </a:ext>
            </a:extLst>
          </p:cNvPr>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CA257B-0FF5-7F2B-9D75-6377E6C7E0EA}"/>
              </a:ext>
            </a:extLst>
          </p:cNvPr>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609D51-07A0-B732-AA11-74E4DAA6ABC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8/12/2024</a:t>
            </a:fld>
            <a:endParaRPr lang="en-US"/>
          </a:p>
        </p:txBody>
      </p:sp>
      <p:sp>
        <p:nvSpPr>
          <p:cNvPr id="8" name="Footer Placeholder 7">
            <a:extLst>
              <a:ext uri="{FF2B5EF4-FFF2-40B4-BE49-F238E27FC236}">
                <a16:creationId xmlns:a16="http://schemas.microsoft.com/office/drawing/2014/main" id="{299F4CE0-7AAC-1B8B-B1A4-7977BDD2FDBC}"/>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8">
            <a:extLst>
              <a:ext uri="{FF2B5EF4-FFF2-40B4-BE49-F238E27FC236}">
                <a16:creationId xmlns:a16="http://schemas.microsoft.com/office/drawing/2014/main" id="{D9107BD8-A4F3-300A-3EDB-8AB308A4A498}"/>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779678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4CA49-0663-4811-1B79-FE3978B5A9A3}"/>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CE03E18-97BC-99B4-80DD-E59530874903}"/>
              </a:ext>
            </a:extLst>
          </p:cNvPr>
          <p:cNvSpPr>
            <a:spLocks noGrp="1"/>
          </p:cNvSpPr>
          <p:nvPr>
            <p:ph type="dt" sz="half" idx="10"/>
          </p:nvPr>
        </p:nvSpPr>
        <p:spPr/>
        <p:txBody>
          <a:bodyPr/>
          <a:lstStyle/>
          <a:p>
            <a:fld id="{4F785D3C-9185-46D8-BC22-06C67179D0C8}" type="datetimeFigureOut">
              <a:rPr lang="en-US" smtClean="0"/>
              <a:t>8/12/2024</a:t>
            </a:fld>
            <a:endParaRPr lang="en-US"/>
          </a:p>
        </p:txBody>
      </p:sp>
      <p:sp>
        <p:nvSpPr>
          <p:cNvPr id="4" name="Footer Placeholder 3">
            <a:extLst>
              <a:ext uri="{FF2B5EF4-FFF2-40B4-BE49-F238E27FC236}">
                <a16:creationId xmlns:a16="http://schemas.microsoft.com/office/drawing/2014/main" id="{7ED5A747-A696-E980-0295-325A6259E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534959-619C-96CE-77EF-F7A79571DBB1}"/>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3080743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869E5-F8BA-52AC-1B84-DE61811B7238}"/>
              </a:ext>
            </a:extLst>
          </p:cNvPr>
          <p:cNvSpPr>
            <a:spLocks noGrp="1"/>
          </p:cNvSpPr>
          <p:nvPr>
            <p:ph type="dt" sz="half" idx="10"/>
          </p:nvPr>
        </p:nvSpPr>
        <p:spPr/>
        <p:txBody>
          <a:bodyPr/>
          <a:lstStyle/>
          <a:p>
            <a:fld id="{4F785D3C-9185-46D8-BC22-06C67179D0C8}" type="datetimeFigureOut">
              <a:rPr lang="en-US" smtClean="0"/>
              <a:t>8/12/2024</a:t>
            </a:fld>
            <a:endParaRPr lang="en-US"/>
          </a:p>
        </p:txBody>
      </p:sp>
      <p:sp>
        <p:nvSpPr>
          <p:cNvPr id="3" name="Footer Placeholder 2">
            <a:extLst>
              <a:ext uri="{FF2B5EF4-FFF2-40B4-BE49-F238E27FC236}">
                <a16:creationId xmlns:a16="http://schemas.microsoft.com/office/drawing/2014/main" id="{403F9026-F053-9C53-2E69-DC0F5487C1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556705-D76D-24F0-E04A-3F9BDE77A068}"/>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667221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022A-37AB-47A3-B29F-8B889FE0EF32}"/>
              </a:ext>
            </a:extLst>
          </p:cNvPr>
          <p:cNvSpPr>
            <a:spLocks noGrp="1"/>
          </p:cNvSpPr>
          <p:nvPr>
            <p:ph type="title"/>
          </p:nvPr>
        </p:nvSpPr>
        <p:spPr>
          <a:xfrm>
            <a:off x="839788" y="457200"/>
            <a:ext cx="3932237" cy="1600200"/>
          </a:xfrm>
        </p:spPr>
        <p:txBody>
          <a:bodyPr anchor="b"/>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F64F168-5E62-7F1F-3322-E92C66359D5D}"/>
              </a:ext>
            </a:extLst>
          </p:cNvPr>
          <p:cNvSpPr>
            <a:spLocks noGrp="1"/>
          </p:cNvSpPr>
          <p:nvPr>
            <p:ph idx="1"/>
          </p:nvPr>
        </p:nvSpPr>
        <p:spPr>
          <a:xfrm>
            <a:off x="5183188" y="987425"/>
            <a:ext cx="6172200" cy="4873625"/>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F55B52F-D7DB-3D1A-2217-13B97D3433AD}"/>
              </a:ext>
            </a:extLst>
          </p:cNvPr>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415CA5-D27A-728D-6733-23ED6D5F9F82}"/>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785D3C-9185-46D8-BC22-06C67179D0C8}" type="datetimeFigureOut">
              <a:rPr lang="en-US" smtClean="0"/>
              <a:pPr/>
              <a:t>8/12/2024</a:t>
            </a:fld>
            <a:endParaRPr lang="en-US"/>
          </a:p>
        </p:txBody>
      </p:sp>
      <p:sp>
        <p:nvSpPr>
          <p:cNvPr id="6" name="Footer Placeholder 5">
            <a:extLst>
              <a:ext uri="{FF2B5EF4-FFF2-40B4-BE49-F238E27FC236}">
                <a16:creationId xmlns:a16="http://schemas.microsoft.com/office/drawing/2014/main" id="{4F63625F-3901-F103-CC4A-1AD9E34BF558}"/>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6">
            <a:extLst>
              <a:ext uri="{FF2B5EF4-FFF2-40B4-BE49-F238E27FC236}">
                <a16:creationId xmlns:a16="http://schemas.microsoft.com/office/drawing/2014/main" id="{CCCC9283-6ED5-7669-9C7C-91D01C2A142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2985308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ED90-24BD-1D90-AFF1-F61622CFE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808AEC-00A3-C27A-F0FE-6807C3CE4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95CD4F-7C69-BB6A-2B38-AC0C0F012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8CA30E-3907-DEEB-9840-46B874339731}"/>
              </a:ext>
            </a:extLst>
          </p:cNvPr>
          <p:cNvSpPr>
            <a:spLocks noGrp="1"/>
          </p:cNvSpPr>
          <p:nvPr>
            <p:ph type="dt" sz="half" idx="10"/>
          </p:nvPr>
        </p:nvSpPr>
        <p:spPr/>
        <p:txBody>
          <a:bodyPr/>
          <a:lstStyle/>
          <a:p>
            <a:fld id="{4F785D3C-9185-46D8-BC22-06C67179D0C8}" type="datetimeFigureOut">
              <a:rPr lang="en-US" smtClean="0"/>
              <a:t>8/12/2024</a:t>
            </a:fld>
            <a:endParaRPr lang="en-US"/>
          </a:p>
        </p:txBody>
      </p:sp>
      <p:sp>
        <p:nvSpPr>
          <p:cNvPr id="6" name="Footer Placeholder 5">
            <a:extLst>
              <a:ext uri="{FF2B5EF4-FFF2-40B4-BE49-F238E27FC236}">
                <a16:creationId xmlns:a16="http://schemas.microsoft.com/office/drawing/2014/main" id="{D8205077-C220-46A5-34C8-CBFE77A8BE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B149E-55E4-0006-DDBE-5EF0970CF917}"/>
              </a:ext>
            </a:extLst>
          </p:cNvPr>
          <p:cNvSpPr>
            <a:spLocks noGrp="1"/>
          </p:cNvSpPr>
          <p:nvPr>
            <p:ph type="sldNum" sz="quarter" idx="12"/>
          </p:nvPr>
        </p:nvSpPr>
        <p:spPr/>
        <p:txBody>
          <a:bodyPr/>
          <a:lstStyle/>
          <a:p>
            <a:fld id="{63A923A2-77D0-448B-B135-6CE8111AACEF}" type="slidenum">
              <a:rPr lang="en-US" smtClean="0"/>
              <a:t>‹#›</a:t>
            </a:fld>
            <a:endParaRPr lang="en-US"/>
          </a:p>
        </p:txBody>
      </p:sp>
    </p:spTree>
    <p:extLst>
      <p:ext uri="{BB962C8B-B14F-4D97-AF65-F5344CB8AC3E}">
        <p14:creationId xmlns:p14="http://schemas.microsoft.com/office/powerpoint/2010/main" val="1487281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74DAA-195A-FE56-3369-1083CDB41E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B0FF65C-0542-E393-31AD-26832BFA00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177FB2-85D5-630F-44D4-B8CE24FD6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4F785D3C-9185-46D8-BC22-06C67179D0C8}" type="datetimeFigureOut">
              <a:rPr lang="en-US" smtClean="0"/>
              <a:pPr/>
              <a:t>8/12/2024</a:t>
            </a:fld>
            <a:endParaRPr lang="en-US"/>
          </a:p>
        </p:txBody>
      </p:sp>
      <p:sp>
        <p:nvSpPr>
          <p:cNvPr id="5" name="Footer Placeholder 4">
            <a:extLst>
              <a:ext uri="{FF2B5EF4-FFF2-40B4-BE49-F238E27FC236}">
                <a16:creationId xmlns:a16="http://schemas.microsoft.com/office/drawing/2014/main" id="{2311DAA7-FE4A-EC70-E359-0B538D5402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4ED7C57-E0CF-4E68-4CDA-4D2CC5F6C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63A923A2-77D0-448B-B135-6CE8111AACEF}" type="slidenum">
              <a:rPr lang="en-US" smtClean="0"/>
              <a:pPr/>
              <a:t>‹#›</a:t>
            </a:fld>
            <a:endParaRPr lang="en-US"/>
          </a:p>
        </p:txBody>
      </p:sp>
    </p:spTree>
    <p:extLst>
      <p:ext uri="{BB962C8B-B14F-4D97-AF65-F5344CB8AC3E}">
        <p14:creationId xmlns:p14="http://schemas.microsoft.com/office/powerpoint/2010/main" val="2586697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neuron.2022.01.008" TargetMode="External"/><Relationship Id="rId2" Type="http://schemas.openxmlformats.org/officeDocument/2006/relationships/hyperlink" Target="https://www.sciencedirect.com/topics/biochemistry-genetics-and-molecular-biology/gcamp"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7554/eLife.32671"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72EA-C2CE-AF47-BEE3-78AEB733C221}"/>
              </a:ext>
            </a:extLst>
          </p:cNvPr>
          <p:cNvSpPr>
            <a:spLocks noGrp="1"/>
          </p:cNvSpPr>
          <p:nvPr>
            <p:ph type="ctrTitle"/>
          </p:nvPr>
        </p:nvSpPr>
        <p:spPr>
          <a:xfrm>
            <a:off x="1524000" y="868362"/>
            <a:ext cx="9144000" cy="2387600"/>
          </a:xfrm>
        </p:spPr>
        <p:txBody>
          <a:bodyPr/>
          <a:lstStyle/>
          <a:p>
            <a:r>
              <a:rPr lang="en-US" dirty="0">
                <a:latin typeface="Arial" panose="020B0604020202020204" pitchFamily="34" charset="0"/>
                <a:cs typeface="Arial" panose="020B0604020202020204" pitchFamily="34" charset="0"/>
              </a:rPr>
              <a:t>SLM-Project Presentation</a:t>
            </a:r>
          </a:p>
        </p:txBody>
      </p:sp>
      <p:sp>
        <p:nvSpPr>
          <p:cNvPr id="6" name="Subtitle 2">
            <a:extLst>
              <a:ext uri="{FF2B5EF4-FFF2-40B4-BE49-F238E27FC236}">
                <a16:creationId xmlns:a16="http://schemas.microsoft.com/office/drawing/2014/main" id="{F045ECD2-2D72-0FC6-153A-BAFA11DFA427}"/>
              </a:ext>
            </a:extLst>
          </p:cNvPr>
          <p:cNvSpPr>
            <a:spLocks noGrp="1"/>
          </p:cNvSpPr>
          <p:nvPr>
            <p:ph type="subTitle" idx="1"/>
          </p:nvPr>
        </p:nvSpPr>
        <p:spPr>
          <a:xfrm>
            <a:off x="1524000" y="4181476"/>
            <a:ext cx="9144000" cy="1655762"/>
          </a:xfrm>
        </p:spPr>
        <p:txBody>
          <a:bodyPr>
            <a:normAutofit/>
          </a:bodyPr>
          <a:lstStyle/>
          <a:p>
            <a:r>
              <a:rPr lang="en-US" sz="2000" dirty="0">
                <a:latin typeface="Arial" panose="020B0604020202020204" pitchFamily="34" charset="0"/>
                <a:cs typeface="Arial" panose="020B0604020202020204" pitchFamily="34" charset="0"/>
              </a:rPr>
              <a:t>Lu Zhang</a:t>
            </a:r>
          </a:p>
          <a:p>
            <a:r>
              <a:rPr lang="en-US" sz="2000" dirty="0"/>
              <a:t>8/12/2024</a:t>
            </a:r>
          </a:p>
          <a:p>
            <a:r>
              <a:rPr lang="en-US" sz="2000" dirty="0">
                <a:latin typeface="Arial" panose="020B0604020202020204" pitchFamily="34" charset="0"/>
                <a:cs typeface="Arial" panose="020B0604020202020204" pitchFamily="34" charset="0"/>
              </a:rPr>
              <a:t>Lab meeting</a:t>
            </a:r>
          </a:p>
        </p:txBody>
      </p:sp>
      <p:sp>
        <p:nvSpPr>
          <p:cNvPr id="3" name="Subtitle 2">
            <a:extLst>
              <a:ext uri="{FF2B5EF4-FFF2-40B4-BE49-F238E27FC236}">
                <a16:creationId xmlns:a16="http://schemas.microsoft.com/office/drawing/2014/main" id="{7C4D1F01-DCC5-28A5-8D4B-6838EE007ACD}"/>
              </a:ext>
            </a:extLst>
          </p:cNvPr>
          <p:cNvSpPr txBox="1">
            <a:spLocks/>
          </p:cNvSpPr>
          <p:nvPr/>
        </p:nvSpPr>
        <p:spPr>
          <a:xfrm>
            <a:off x="6197600" y="40481"/>
            <a:ext cx="6096000" cy="13692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Mei Han</a:t>
            </a:r>
            <a:r>
              <a:rPr lang="en-US" sz="2000" dirty="0"/>
              <a:t>: Surgery, animal maintenance/histology</a:t>
            </a:r>
          </a:p>
          <a:p>
            <a:pPr algn="l"/>
            <a:r>
              <a:rPr lang="en-US" sz="2000" b="1" dirty="0"/>
              <a:t>Soohyun Lee</a:t>
            </a:r>
            <a:r>
              <a:rPr lang="en-US" sz="2000" dirty="0"/>
              <a:t>: Supervision, Optogenetics strategy</a:t>
            </a:r>
          </a:p>
          <a:p>
            <a:pPr algn="l"/>
            <a:r>
              <a:rPr lang="en-US" sz="2000" b="1" dirty="0"/>
              <a:t>Ana Inacio</a:t>
            </a:r>
            <a:r>
              <a:rPr lang="en-US" sz="2000" dirty="0"/>
              <a:t>: Imaging trouble shooting</a:t>
            </a:r>
          </a:p>
          <a:p>
            <a:pPr algn="l"/>
            <a:endParaRPr lang="en-US" sz="2000" dirty="0"/>
          </a:p>
        </p:txBody>
      </p:sp>
    </p:spTree>
    <p:extLst>
      <p:ext uri="{BB962C8B-B14F-4D97-AF65-F5344CB8AC3E}">
        <p14:creationId xmlns:p14="http://schemas.microsoft.com/office/powerpoint/2010/main" val="41414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Surgery Procedure: </a:t>
            </a:r>
            <a:r>
              <a:rPr lang="en-US" sz="4000" dirty="0">
                <a:solidFill>
                  <a:schemeClr val="tx1"/>
                </a:solidFill>
                <a:latin typeface="Arial" panose="020B0604020202020204" pitchFamily="34" charset="0"/>
                <a:cs typeface="Arial" panose="020B0604020202020204" pitchFamily="34" charset="0"/>
              </a:rPr>
              <a:t>GCamp6s-CamKII</a:t>
            </a:r>
            <a:br>
              <a:rPr lang="en-US" sz="4000" dirty="0">
                <a:latin typeface="Arial" panose="020B0604020202020204" pitchFamily="34" charset="0"/>
                <a:cs typeface="Arial" panose="020B0604020202020204" pitchFamily="34" charset="0"/>
              </a:rPr>
            </a:br>
            <a:endParaRPr lang="en-US" sz="4000" dirty="0"/>
          </a:p>
        </p:txBody>
      </p:sp>
      <p:sp>
        <p:nvSpPr>
          <p:cNvPr id="4" name="TextBox 3">
            <a:extLst>
              <a:ext uri="{FF2B5EF4-FFF2-40B4-BE49-F238E27FC236}">
                <a16:creationId xmlns:a16="http://schemas.microsoft.com/office/drawing/2014/main" id="{D1A83448-D8CB-58BC-CE64-429AA73E6C04}"/>
              </a:ext>
            </a:extLst>
          </p:cNvPr>
          <p:cNvSpPr txBox="1"/>
          <p:nvPr/>
        </p:nvSpPr>
        <p:spPr>
          <a:xfrm>
            <a:off x="8303677" y="2668234"/>
            <a:ext cx="3767166" cy="923330"/>
          </a:xfrm>
          <a:prstGeom prst="rect">
            <a:avLst/>
          </a:prstGeom>
          <a:noFill/>
        </p:spPr>
        <p:txBody>
          <a:bodyPr wrap="square">
            <a:spAutoFit/>
          </a:bodyPr>
          <a:lstStyle/>
          <a:p>
            <a:r>
              <a:rPr lang="en-US" b="0" dirty="0">
                <a:solidFill>
                  <a:srgbClr val="6A9955"/>
                </a:solidFill>
                <a:effectLst/>
                <a:latin typeface="Consolas" panose="020B0609020204030204" pitchFamily="49" charset="0"/>
              </a:rPr>
              <a:t>#Imaging</a:t>
            </a:r>
            <a:endParaRPr lang="en-US" b="0" dirty="0">
              <a:solidFill>
                <a:srgbClr val="CCCCCC"/>
              </a:solidFill>
              <a:effectLst/>
              <a:latin typeface="Consolas" panose="020B0609020204030204" pitchFamily="49" charset="0"/>
            </a:endParaRPr>
          </a:p>
          <a:p>
            <a:r>
              <a:rPr lang="en-US" b="0" dirty="0" err="1">
                <a:solidFill>
                  <a:srgbClr val="569CD6"/>
                </a:solidFill>
                <a:effectLst/>
                <a:latin typeface="Consolas" panose="020B0609020204030204" pitchFamily="49" charset="0"/>
              </a:rPr>
              <a:t>CanSensor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GCamp6s</a:t>
            </a:r>
            <a:endParaRPr lang="en-US" b="0" dirty="0">
              <a:solidFill>
                <a:srgbClr val="CCCCCC"/>
              </a:solidFill>
              <a:effectLst/>
              <a:latin typeface="Consolas" panose="020B0609020204030204" pitchFamily="49" charset="0"/>
            </a:endParaRPr>
          </a:p>
          <a:p>
            <a:r>
              <a:rPr lang="en-US" b="0" dirty="0" err="1">
                <a:solidFill>
                  <a:srgbClr val="569CD6"/>
                </a:solidFill>
                <a:effectLst/>
                <a:latin typeface="Consolas" panose="020B0609020204030204" pitchFamily="49" charset="0"/>
              </a:rPr>
              <a:t>CamKII</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CCCCCC"/>
              </a:solidFill>
              <a:effectLst/>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4F55A9AB-8D19-2A6B-DDAD-F9952E6C437A}"/>
              </a:ext>
            </a:extLst>
          </p:cNvPr>
          <p:cNvCxnSpPr>
            <a:cxnSpLocks/>
          </p:cNvCxnSpPr>
          <p:nvPr/>
        </p:nvCxnSpPr>
        <p:spPr>
          <a:xfrm>
            <a:off x="2387428" y="3488080"/>
            <a:ext cx="55441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068454-976D-C159-3F5D-B05ACB17E15B}"/>
              </a:ext>
            </a:extLst>
          </p:cNvPr>
          <p:cNvSpPr txBox="1"/>
          <p:nvPr/>
        </p:nvSpPr>
        <p:spPr>
          <a:xfrm>
            <a:off x="2252501" y="3533810"/>
            <a:ext cx="5035606" cy="1200329"/>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0           1           2           3           4           5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BFFC947-464D-5D11-C7C9-1075AC9DA0F6}"/>
              </a:ext>
            </a:extLst>
          </p:cNvPr>
          <p:cNvSpPr txBox="1"/>
          <p:nvPr/>
        </p:nvSpPr>
        <p:spPr>
          <a:xfrm>
            <a:off x="4128714" y="3857668"/>
            <a:ext cx="257688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Time (weeks)</a:t>
            </a:r>
            <a:endParaRPr lang="en-US"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A5ADCFA0-207D-E64C-E329-EA73AB275F7A}"/>
              </a:ext>
            </a:extLst>
          </p:cNvPr>
          <p:cNvCxnSpPr>
            <a:cxnSpLocks/>
          </p:cNvCxnSpPr>
          <p:nvPr/>
        </p:nvCxnSpPr>
        <p:spPr>
          <a:xfrm>
            <a:off x="2387428" y="2856898"/>
            <a:ext cx="0" cy="460587"/>
          </a:xfrm>
          <a:prstGeom prst="straightConnector1">
            <a:avLst/>
          </a:prstGeom>
          <a:ln w="476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2F68AD-539A-E272-3E8A-2F2CD6327642}"/>
              </a:ext>
            </a:extLst>
          </p:cNvPr>
          <p:cNvSpPr txBox="1"/>
          <p:nvPr/>
        </p:nvSpPr>
        <p:spPr>
          <a:xfrm>
            <a:off x="1984954" y="2051723"/>
            <a:ext cx="5432212"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Virus: AAV5-TRE-</a:t>
            </a:r>
            <a:r>
              <a:rPr lang="en-US" sz="1800" b="0" i="0" u="none" strike="noStrike" dirty="0">
                <a:solidFill>
                  <a:srgbClr val="FF7F7F"/>
                </a:solidFill>
                <a:effectLst/>
                <a:latin typeface="Arial" panose="020B0604020202020204" pitchFamily="34" charset="0"/>
                <a:cs typeface="Arial" panose="020B0604020202020204" pitchFamily="34" charset="0"/>
              </a:rPr>
              <a:t>ChroME2f</a:t>
            </a:r>
            <a:r>
              <a:rPr lang="en-US" sz="1800" b="0" i="0" u="none" strike="noStrike" dirty="0">
                <a:solidFill>
                  <a:srgbClr val="000000"/>
                </a:solidFill>
                <a:effectLst/>
                <a:latin typeface="Arial" panose="020B0604020202020204" pitchFamily="34" charset="0"/>
                <a:cs typeface="Arial" panose="020B0604020202020204" pitchFamily="34" charset="0"/>
              </a:rPr>
              <a:t>-ST-P2A-NLS-mRuby3</a:t>
            </a:r>
            <a:r>
              <a:rPr lang="en-US" dirty="0">
                <a:latin typeface="Arial" panose="020B0604020202020204" pitchFamily="34" charset="0"/>
                <a:cs typeface="Arial" panose="020B0604020202020204" pitchFamily="34" charset="0"/>
              </a:rPr>
              <a:t> </a:t>
            </a:r>
          </a:p>
        </p:txBody>
      </p:sp>
      <p:sp>
        <p:nvSpPr>
          <p:cNvPr id="18" name="TextBox 17">
            <a:extLst>
              <a:ext uri="{FF2B5EF4-FFF2-40B4-BE49-F238E27FC236}">
                <a16:creationId xmlns:a16="http://schemas.microsoft.com/office/drawing/2014/main" id="{0F6B3450-82C7-1E3A-83DA-88854285A17F}"/>
              </a:ext>
            </a:extLst>
          </p:cNvPr>
          <p:cNvSpPr txBox="1"/>
          <p:nvPr/>
        </p:nvSpPr>
        <p:spPr>
          <a:xfrm>
            <a:off x="1984954" y="2433047"/>
            <a:ext cx="4531359" cy="338554"/>
          </a:xfrm>
          <a:prstGeom prst="rect">
            <a:avLst/>
          </a:prstGeom>
          <a:noFill/>
        </p:spPr>
        <p:txBody>
          <a:bodyPr wrap="square">
            <a:spAutoFit/>
          </a:bodyPr>
          <a:lstStyle/>
          <a:p>
            <a:r>
              <a:rPr lang="en-US" sz="1600" b="0" i="0" u="none" strike="noStrike" dirty="0">
                <a:solidFill>
                  <a:srgbClr val="C00000"/>
                </a:solidFill>
                <a:effectLst/>
                <a:latin typeface="Arial" panose="020B0604020202020204" pitchFamily="34" charset="0"/>
                <a:cs typeface="Arial" panose="020B0604020202020204" pitchFamily="34" charset="0"/>
              </a:rPr>
              <a:t>Surgery</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(Cranial window, virus injection)</a:t>
            </a:r>
            <a:endParaRPr lang="en-US" sz="1200" dirty="0">
              <a:latin typeface="Arial" panose="020B0604020202020204" pitchFamily="34" charset="0"/>
              <a:cs typeface="Arial" panose="020B0604020202020204" pitchFamily="34" charset="0"/>
            </a:endParaRPr>
          </a:p>
        </p:txBody>
      </p:sp>
      <p:sp>
        <p:nvSpPr>
          <p:cNvPr id="19" name="Arrow: Up 18">
            <a:extLst>
              <a:ext uri="{FF2B5EF4-FFF2-40B4-BE49-F238E27FC236}">
                <a16:creationId xmlns:a16="http://schemas.microsoft.com/office/drawing/2014/main" id="{9C2FB2BB-9F05-6310-DCF5-CE5DDC98168A}"/>
              </a:ext>
            </a:extLst>
          </p:cNvPr>
          <p:cNvSpPr/>
          <p:nvPr/>
        </p:nvSpPr>
        <p:spPr>
          <a:xfrm rot="5400000">
            <a:off x="6114418" y="1710715"/>
            <a:ext cx="210381" cy="3152987"/>
          </a:xfrm>
          <a:prstGeom prst="upArrow">
            <a:avLst>
              <a:gd name="adj1" fmla="val 50000"/>
              <a:gd name="adj2" fmla="val 524898"/>
            </a:avLst>
          </a:prstGeom>
          <a:solidFill>
            <a:srgbClr val="87FF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516AA8-37B9-DF36-EF1A-53AE1DD0D73C}"/>
              </a:ext>
            </a:extLst>
          </p:cNvPr>
          <p:cNvSpPr txBox="1"/>
          <p:nvPr/>
        </p:nvSpPr>
        <p:spPr>
          <a:xfrm>
            <a:off x="4516034" y="2942196"/>
            <a:ext cx="5544145" cy="276999"/>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cs typeface="Arial" panose="020B0604020202020204" pitchFamily="34" charset="0"/>
              </a:rPr>
              <a:t>Calcium imaging, SLM responsive cells found</a:t>
            </a:r>
            <a:endParaRPr lang="en-US" sz="12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0680B22-8BBB-AC8E-4E7B-8C7B0694C3F5}"/>
              </a:ext>
            </a:extLst>
          </p:cNvPr>
          <p:cNvSpPr txBox="1"/>
          <p:nvPr/>
        </p:nvSpPr>
        <p:spPr>
          <a:xfrm>
            <a:off x="4516034" y="4743958"/>
            <a:ext cx="419232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 3 weeks waiting time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235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SLM: </a:t>
            </a:r>
            <a:r>
              <a:rPr lang="en-US" sz="4000" dirty="0">
                <a:solidFill>
                  <a:schemeClr val="tx1"/>
                </a:solidFill>
                <a:latin typeface="Arial" panose="020B0604020202020204" pitchFamily="34" charset="0"/>
                <a:cs typeface="Arial" panose="020B0604020202020204" pitchFamily="34" charset="0"/>
              </a:rPr>
              <a:t>GCamp6s-CamkII</a:t>
            </a:r>
            <a:br>
              <a:rPr lang="en-US" sz="4000" dirty="0">
                <a:latin typeface="Arial" panose="020B0604020202020204" pitchFamily="34" charset="0"/>
                <a:cs typeface="Arial" panose="020B0604020202020204" pitchFamily="34" charset="0"/>
              </a:rPr>
            </a:br>
            <a:endParaRPr lang="en-US" sz="4000" dirty="0"/>
          </a:p>
        </p:txBody>
      </p:sp>
      <p:sp>
        <p:nvSpPr>
          <p:cNvPr id="7" name="Content Placeholder 6">
            <a:extLst>
              <a:ext uri="{FF2B5EF4-FFF2-40B4-BE49-F238E27FC236}">
                <a16:creationId xmlns:a16="http://schemas.microsoft.com/office/drawing/2014/main" id="{F23AB733-0865-EA1C-091E-355F1F337E9F}"/>
              </a:ext>
            </a:extLst>
          </p:cNvPr>
          <p:cNvSpPr>
            <a:spLocks noGrp="1"/>
          </p:cNvSpPr>
          <p:nvPr>
            <p:ph idx="1"/>
          </p:nvPr>
        </p:nvSpPr>
        <p:spPr>
          <a:xfrm>
            <a:off x="7217304" y="3650902"/>
            <a:ext cx="4287520" cy="1545779"/>
          </a:xfrm>
        </p:spPr>
        <p:txBody>
          <a:bodyPr>
            <a:noAutofit/>
          </a:bodyPr>
          <a:lstStyle/>
          <a:p>
            <a:pPr marL="0" indent="0">
              <a:buNone/>
            </a:pPr>
            <a:endParaRPr lang="en-US" sz="1400" dirty="0"/>
          </a:p>
          <a:p>
            <a:r>
              <a:rPr lang="en-US" sz="1400" dirty="0"/>
              <a:t>300-600 cells with 3 planes (697.2 x 697.2 µm) recording</a:t>
            </a:r>
          </a:p>
          <a:p>
            <a:endParaRPr lang="en-US" sz="1400" dirty="0"/>
          </a:p>
          <a:p>
            <a:endParaRPr lang="en-US" sz="1400" dirty="0"/>
          </a:p>
          <a:p>
            <a:endParaRPr lang="en-US" sz="1400" dirty="0"/>
          </a:p>
          <a:p>
            <a:r>
              <a:rPr lang="en-US" sz="1400" dirty="0"/>
              <a:t>High signal/noise ratio</a:t>
            </a:r>
          </a:p>
          <a:p>
            <a:endParaRPr lang="en-US" sz="1400" dirty="0"/>
          </a:p>
        </p:txBody>
      </p:sp>
      <p:pic>
        <p:nvPicPr>
          <p:cNvPr id="9" name="Picture 8">
            <a:extLst>
              <a:ext uri="{FF2B5EF4-FFF2-40B4-BE49-F238E27FC236}">
                <a16:creationId xmlns:a16="http://schemas.microsoft.com/office/drawing/2014/main" id="{2B668BB3-2378-ADAA-4D43-78AD7563A88B}"/>
              </a:ext>
            </a:extLst>
          </p:cNvPr>
          <p:cNvPicPr>
            <a:picLocks noChangeAspect="1"/>
          </p:cNvPicPr>
          <p:nvPr/>
        </p:nvPicPr>
        <p:blipFill rotWithShape="1">
          <a:blip r:embed="rId2"/>
          <a:srcRect b="1432"/>
          <a:stretch/>
        </p:blipFill>
        <p:spPr>
          <a:xfrm>
            <a:off x="2210578" y="1202584"/>
            <a:ext cx="4770786" cy="5156940"/>
          </a:xfrm>
          <a:prstGeom prst="rect">
            <a:avLst/>
          </a:prstGeom>
        </p:spPr>
      </p:pic>
    </p:spTree>
    <p:extLst>
      <p:ext uri="{BB962C8B-B14F-4D97-AF65-F5344CB8AC3E}">
        <p14:creationId xmlns:p14="http://schemas.microsoft.com/office/powerpoint/2010/main" val="2203228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51243" y="8483"/>
            <a:ext cx="10515600" cy="1325563"/>
          </a:xfrm>
        </p:spPr>
        <p:txBody>
          <a:bodyPr>
            <a:normAutofit/>
          </a:bodyPr>
          <a:lstStyle/>
          <a:p>
            <a:pPr algn="ctr"/>
            <a:r>
              <a:rPr lang="en-US" sz="4000" spc="-50" dirty="0">
                <a:solidFill>
                  <a:srgbClr val="01204E"/>
                </a:solidFill>
                <a:ea typeface="Times New Roman" panose="02020603050405020304" pitchFamily="18" charset="0"/>
              </a:rPr>
              <a:t>SLM: </a:t>
            </a:r>
            <a:r>
              <a:rPr lang="en-US" sz="4000" spc="-50" dirty="0">
                <a:effectLst/>
                <a:ea typeface="Times New Roman" panose="02020603050405020304" pitchFamily="18" charset="0"/>
              </a:rPr>
              <a:t>C</a:t>
            </a:r>
            <a:r>
              <a:rPr lang="en-US" sz="4000" dirty="0">
                <a:solidFill>
                  <a:schemeClr val="tx1"/>
                </a:solidFill>
                <a:latin typeface="Arial" panose="020B0604020202020204" pitchFamily="34" charset="0"/>
                <a:cs typeface="Arial" panose="020B0604020202020204" pitchFamily="34" charset="0"/>
              </a:rPr>
              <a:t>ross-talk</a:t>
            </a:r>
            <a:endParaRPr lang="en-US" sz="4000" dirty="0"/>
          </a:p>
        </p:txBody>
      </p:sp>
      <p:sp>
        <p:nvSpPr>
          <p:cNvPr id="81" name="TextBox 80">
            <a:extLst>
              <a:ext uri="{FF2B5EF4-FFF2-40B4-BE49-F238E27FC236}">
                <a16:creationId xmlns:a16="http://schemas.microsoft.com/office/drawing/2014/main" id="{4199888F-8C8A-1A6D-634F-5EE126781483}"/>
              </a:ext>
            </a:extLst>
          </p:cNvPr>
          <p:cNvSpPr txBox="1"/>
          <p:nvPr/>
        </p:nvSpPr>
        <p:spPr>
          <a:xfrm>
            <a:off x="2038773" y="1527015"/>
            <a:ext cx="7179733" cy="923330"/>
          </a:xfrm>
          <a:prstGeom prst="rect">
            <a:avLst/>
          </a:prstGeom>
          <a:noFill/>
        </p:spPr>
        <p:txBody>
          <a:bodyPr wrap="square">
            <a:spAutoFit/>
          </a:bodyPr>
          <a:lstStyle/>
          <a:p>
            <a:r>
              <a:rPr lang="en-US" b="0" i="0" dirty="0">
                <a:solidFill>
                  <a:srgbClr val="1F1F1F"/>
                </a:solidFill>
                <a:effectLst/>
                <a:latin typeface="ElsevierGulliver"/>
              </a:rPr>
              <a:t>“Laser used for 2P imaging of neural activity (e.g., via </a:t>
            </a:r>
            <a:r>
              <a:rPr lang="en-US" b="0" i="0" dirty="0">
                <a:solidFill>
                  <a:srgbClr val="1F1F1F"/>
                </a:solidFill>
                <a:effectLst/>
                <a:latin typeface="ElsevierGulliver"/>
                <a:hlinkClick r:id="rId2" tooltip="Learn more about GCaMP from ScienceDirect's AI-generated Topic Pages"/>
              </a:rPr>
              <a:t>GCaMP</a:t>
            </a:r>
            <a:r>
              <a:rPr lang="en-US" b="0" i="0" dirty="0">
                <a:solidFill>
                  <a:srgbClr val="1F1F1F"/>
                </a:solidFill>
                <a:effectLst/>
                <a:latin typeface="ElsevierGulliver"/>
              </a:rPr>
              <a:t> sensors) might incidentally depolarize the neurons of interest through activation of the opsin molecules.”</a:t>
            </a:r>
            <a:endParaRPr lang="en-US" dirty="0"/>
          </a:p>
        </p:txBody>
      </p:sp>
      <p:sp>
        <p:nvSpPr>
          <p:cNvPr id="83" name="TextBox 82">
            <a:extLst>
              <a:ext uri="{FF2B5EF4-FFF2-40B4-BE49-F238E27FC236}">
                <a16:creationId xmlns:a16="http://schemas.microsoft.com/office/drawing/2014/main" id="{5D8D5BC1-BF9A-0564-E403-31F9726D98A9}"/>
              </a:ext>
            </a:extLst>
          </p:cNvPr>
          <p:cNvSpPr txBox="1"/>
          <p:nvPr/>
        </p:nvSpPr>
        <p:spPr>
          <a:xfrm>
            <a:off x="7048748" y="6341838"/>
            <a:ext cx="6096000" cy="369332"/>
          </a:xfrm>
          <a:prstGeom prst="rect">
            <a:avLst/>
          </a:prstGeom>
          <a:noFill/>
        </p:spPr>
        <p:txBody>
          <a:bodyPr wrap="square">
            <a:spAutoFit/>
          </a:bodyPr>
          <a:lstStyle/>
          <a:p>
            <a:r>
              <a:rPr lang="en-US" b="0" i="0" u="none" strike="noStrike" dirty="0">
                <a:effectLst/>
                <a:latin typeface="ElsevierSans"/>
                <a:hlinkClick r:id="rId3" tooltip="Persistent link using digital object identifier"/>
              </a:rPr>
              <a:t>https://doi.org/10.1016/j.neuron.2022.01.008</a:t>
            </a:r>
            <a:endParaRPr lang="en-US" dirty="0"/>
          </a:p>
        </p:txBody>
      </p:sp>
      <p:pic>
        <p:nvPicPr>
          <p:cNvPr id="85" name="Picture 84">
            <a:extLst>
              <a:ext uri="{FF2B5EF4-FFF2-40B4-BE49-F238E27FC236}">
                <a16:creationId xmlns:a16="http://schemas.microsoft.com/office/drawing/2014/main" id="{78171263-F7D2-B5EB-C984-8D268BAF97E0}"/>
              </a:ext>
            </a:extLst>
          </p:cNvPr>
          <p:cNvPicPr>
            <a:picLocks noChangeAspect="1"/>
          </p:cNvPicPr>
          <p:nvPr/>
        </p:nvPicPr>
        <p:blipFill>
          <a:blip r:embed="rId4"/>
          <a:stretch>
            <a:fillRect/>
          </a:stretch>
        </p:blipFill>
        <p:spPr>
          <a:xfrm>
            <a:off x="1879422" y="2843198"/>
            <a:ext cx="7339084" cy="2715004"/>
          </a:xfrm>
          <a:prstGeom prst="rect">
            <a:avLst/>
          </a:prstGeom>
        </p:spPr>
      </p:pic>
    </p:spTree>
    <p:extLst>
      <p:ext uri="{BB962C8B-B14F-4D97-AF65-F5344CB8AC3E}">
        <p14:creationId xmlns:p14="http://schemas.microsoft.com/office/powerpoint/2010/main" val="3673360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a typeface="Times New Roman" panose="02020603050405020304" pitchFamily="18" charset="0"/>
              </a:rPr>
              <a:t>O</a:t>
            </a:r>
            <a:r>
              <a:rPr lang="en-US" sz="4000" spc="-50" dirty="0">
                <a:solidFill>
                  <a:srgbClr val="01204E"/>
                </a:solidFill>
                <a:effectLst/>
                <a:ea typeface="Times New Roman" panose="02020603050405020304" pitchFamily="18" charset="0"/>
              </a:rPr>
              <a:t>bserve and Quantify </a:t>
            </a:r>
            <a:r>
              <a:rPr lang="en-US" sz="4000" spc="-50" dirty="0">
                <a:effectLst/>
                <a:ea typeface="Times New Roman" panose="02020603050405020304" pitchFamily="18" charset="0"/>
              </a:rPr>
              <a:t>C</a:t>
            </a:r>
            <a:r>
              <a:rPr lang="en-US" sz="4000" dirty="0">
                <a:solidFill>
                  <a:schemeClr val="tx1"/>
                </a:solidFill>
                <a:latin typeface="Arial" panose="020B0604020202020204" pitchFamily="34" charset="0"/>
                <a:cs typeface="Arial" panose="020B0604020202020204" pitchFamily="34" charset="0"/>
              </a:rPr>
              <a:t>ross-talk under SLM</a:t>
            </a:r>
            <a:br>
              <a:rPr lang="en-US" sz="4000" dirty="0">
                <a:latin typeface="Arial" panose="020B0604020202020204" pitchFamily="34" charset="0"/>
                <a:cs typeface="Arial" panose="020B0604020202020204" pitchFamily="34" charset="0"/>
              </a:rPr>
            </a:br>
            <a:endParaRPr lang="en-US" sz="4000" dirty="0"/>
          </a:p>
        </p:txBody>
      </p:sp>
      <p:sp>
        <p:nvSpPr>
          <p:cNvPr id="15" name="TextBox 14">
            <a:extLst>
              <a:ext uri="{FF2B5EF4-FFF2-40B4-BE49-F238E27FC236}">
                <a16:creationId xmlns:a16="http://schemas.microsoft.com/office/drawing/2014/main" id="{0DBB655A-8BC1-BA7B-B463-2BB6A6E6768B}"/>
              </a:ext>
            </a:extLst>
          </p:cNvPr>
          <p:cNvSpPr txBox="1"/>
          <p:nvPr/>
        </p:nvSpPr>
        <p:spPr>
          <a:xfrm rot="16200000">
            <a:off x="927726" y="3365170"/>
            <a:ext cx="1325564"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Neural activities </a:t>
            </a:r>
          </a:p>
        </p:txBody>
      </p:sp>
      <p:sp>
        <p:nvSpPr>
          <p:cNvPr id="16" name="TextBox 15">
            <a:extLst>
              <a:ext uri="{FF2B5EF4-FFF2-40B4-BE49-F238E27FC236}">
                <a16:creationId xmlns:a16="http://schemas.microsoft.com/office/drawing/2014/main" id="{E748B929-E170-AD89-0C96-0AD3DB089F7E}"/>
              </a:ext>
            </a:extLst>
          </p:cNvPr>
          <p:cNvSpPr txBox="1"/>
          <p:nvPr/>
        </p:nvSpPr>
        <p:spPr>
          <a:xfrm>
            <a:off x="6598505" y="4044740"/>
            <a:ext cx="1774528"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Time</a:t>
            </a:r>
          </a:p>
        </p:txBody>
      </p:sp>
      <p:sp>
        <p:nvSpPr>
          <p:cNvPr id="20" name="TextBox 19">
            <a:extLst>
              <a:ext uri="{FF2B5EF4-FFF2-40B4-BE49-F238E27FC236}">
                <a16:creationId xmlns:a16="http://schemas.microsoft.com/office/drawing/2014/main" id="{05F72031-6404-FF17-8B0C-BC8823D0FEC9}"/>
              </a:ext>
            </a:extLst>
          </p:cNvPr>
          <p:cNvSpPr txBox="1"/>
          <p:nvPr/>
        </p:nvSpPr>
        <p:spPr>
          <a:xfrm>
            <a:off x="4550503" y="4047787"/>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grpSp>
        <p:nvGrpSpPr>
          <p:cNvPr id="46" name="Group 45">
            <a:extLst>
              <a:ext uri="{FF2B5EF4-FFF2-40B4-BE49-F238E27FC236}">
                <a16:creationId xmlns:a16="http://schemas.microsoft.com/office/drawing/2014/main" id="{C6F7BB0B-547B-5006-5C18-B4DAE9B9F282}"/>
              </a:ext>
            </a:extLst>
          </p:cNvPr>
          <p:cNvGrpSpPr/>
          <p:nvPr/>
        </p:nvGrpSpPr>
        <p:grpSpPr>
          <a:xfrm>
            <a:off x="1717378" y="2926415"/>
            <a:ext cx="2541032" cy="1859100"/>
            <a:chOff x="580428" y="2480062"/>
            <a:chExt cx="2541032" cy="1859100"/>
          </a:xfrm>
        </p:grpSpPr>
        <p:cxnSp>
          <p:nvCxnSpPr>
            <p:cNvPr id="33" name="Straight Arrow Connector 32">
              <a:extLst>
                <a:ext uri="{FF2B5EF4-FFF2-40B4-BE49-F238E27FC236}">
                  <a16:creationId xmlns:a16="http://schemas.microsoft.com/office/drawing/2014/main" id="{30298505-2303-929A-7A8A-3B9DB77312E2}"/>
                </a:ext>
              </a:extLst>
            </p:cNvPr>
            <p:cNvCxnSpPr>
              <a:cxnSpLocks/>
            </p:cNvCxnSpPr>
            <p:nvPr/>
          </p:nvCxnSpPr>
          <p:spPr>
            <a:xfrm>
              <a:off x="779543" y="3591816"/>
              <a:ext cx="23419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lowchart: Manual Operation 33">
              <a:extLst>
                <a:ext uri="{FF2B5EF4-FFF2-40B4-BE49-F238E27FC236}">
                  <a16:creationId xmlns:a16="http://schemas.microsoft.com/office/drawing/2014/main" id="{5327D490-ACE1-4ADE-A93A-C7B4E744B68F}"/>
                </a:ext>
              </a:extLst>
            </p:cNvPr>
            <p:cNvSpPr/>
            <p:nvPr/>
          </p:nvSpPr>
          <p:spPr>
            <a:xfrm>
              <a:off x="1904452" y="3634572"/>
              <a:ext cx="52628" cy="42759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0DF0D5CD-7B81-29CC-2816-46D60FF22830}"/>
                </a:ext>
              </a:extLst>
            </p:cNvPr>
            <p:cNvCxnSpPr>
              <a:cxnSpLocks/>
            </p:cNvCxnSpPr>
            <p:nvPr/>
          </p:nvCxnSpPr>
          <p:spPr>
            <a:xfrm rot="-5400000">
              <a:off x="230245" y="3035939"/>
              <a:ext cx="111175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6C3C2B-2BC4-8BEF-7B14-0D1B9BF235C3}"/>
                </a:ext>
              </a:extLst>
            </p:cNvPr>
            <p:cNvSpPr txBox="1"/>
            <p:nvPr/>
          </p:nvSpPr>
          <p:spPr>
            <a:xfrm>
              <a:off x="1665162" y="4062163"/>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37" name="TextBox 36">
              <a:extLst>
                <a:ext uri="{FF2B5EF4-FFF2-40B4-BE49-F238E27FC236}">
                  <a16:creationId xmlns:a16="http://schemas.microsoft.com/office/drawing/2014/main" id="{5DCBC11D-B31B-ED22-E4ED-B14C779FDA32}"/>
                </a:ext>
              </a:extLst>
            </p:cNvPr>
            <p:cNvSpPr txBox="1"/>
            <p:nvPr/>
          </p:nvSpPr>
          <p:spPr>
            <a:xfrm>
              <a:off x="580428" y="3601434"/>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41" name="Freeform: Shape 40">
              <a:extLst>
                <a:ext uri="{FF2B5EF4-FFF2-40B4-BE49-F238E27FC236}">
                  <a16:creationId xmlns:a16="http://schemas.microsoft.com/office/drawing/2014/main" id="{676D350C-A6A5-32ED-52D5-908C58EFF59F}"/>
                </a:ext>
              </a:extLst>
            </p:cNvPr>
            <p:cNvSpPr/>
            <p:nvPr/>
          </p:nvSpPr>
          <p:spPr>
            <a:xfrm>
              <a:off x="868351" y="2605619"/>
              <a:ext cx="2093188" cy="843702"/>
            </a:xfrm>
            <a:custGeom>
              <a:avLst/>
              <a:gdLst>
                <a:gd name="connsiteX0" fmla="*/ 0 w 2203770"/>
                <a:gd name="connsiteY0" fmla="*/ 775687 h 843702"/>
                <a:gd name="connsiteX1" fmla="*/ 289450 w 2203770"/>
                <a:gd name="connsiteY1" fmla="*/ 802001 h 843702"/>
                <a:gd name="connsiteX2" fmla="*/ 638107 w 2203770"/>
                <a:gd name="connsiteY2" fmla="*/ 815158 h 843702"/>
                <a:gd name="connsiteX3" fmla="*/ 1006498 w 2203770"/>
                <a:gd name="connsiteY3" fmla="*/ 834893 h 843702"/>
                <a:gd name="connsiteX4" fmla="*/ 1124909 w 2203770"/>
                <a:gd name="connsiteY4" fmla="*/ 821736 h 843702"/>
                <a:gd name="connsiteX5" fmla="*/ 1177537 w 2203770"/>
                <a:gd name="connsiteY5" fmla="*/ 749374 h 843702"/>
                <a:gd name="connsiteX6" fmla="*/ 1249899 w 2203770"/>
                <a:gd name="connsiteY6" fmla="*/ 394139 h 843702"/>
                <a:gd name="connsiteX7" fmla="*/ 1276213 w 2203770"/>
                <a:gd name="connsiteY7" fmla="*/ 6013 h 843702"/>
                <a:gd name="connsiteX8" fmla="*/ 1315684 w 2203770"/>
                <a:gd name="connsiteY8" fmla="*/ 177052 h 843702"/>
                <a:gd name="connsiteX9" fmla="*/ 1355154 w 2203770"/>
                <a:gd name="connsiteY9" fmla="*/ 433610 h 843702"/>
                <a:gd name="connsiteX10" fmla="*/ 1453830 w 2203770"/>
                <a:gd name="connsiteY10" fmla="*/ 709903 h 843702"/>
                <a:gd name="connsiteX11" fmla="*/ 1657761 w 2203770"/>
                <a:gd name="connsiteY11" fmla="*/ 802001 h 843702"/>
                <a:gd name="connsiteX12" fmla="*/ 1881427 w 2203770"/>
                <a:gd name="connsiteY12" fmla="*/ 828315 h 843702"/>
                <a:gd name="connsiteX13" fmla="*/ 2203770 w 2203770"/>
                <a:gd name="connsiteY13" fmla="*/ 834893 h 84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70" h="843702">
                  <a:moveTo>
                    <a:pt x="0" y="775687"/>
                  </a:moveTo>
                  <a:cubicBezTo>
                    <a:pt x="91549" y="785555"/>
                    <a:pt x="183099" y="795423"/>
                    <a:pt x="289450" y="802001"/>
                  </a:cubicBezTo>
                  <a:cubicBezTo>
                    <a:pt x="395801" y="808579"/>
                    <a:pt x="638107" y="815158"/>
                    <a:pt x="638107" y="815158"/>
                  </a:cubicBezTo>
                  <a:cubicBezTo>
                    <a:pt x="757615" y="820640"/>
                    <a:pt x="925364" y="833797"/>
                    <a:pt x="1006498" y="834893"/>
                  </a:cubicBezTo>
                  <a:cubicBezTo>
                    <a:pt x="1087632" y="835989"/>
                    <a:pt x="1096403" y="835989"/>
                    <a:pt x="1124909" y="821736"/>
                  </a:cubicBezTo>
                  <a:cubicBezTo>
                    <a:pt x="1153415" y="807483"/>
                    <a:pt x="1156705" y="820640"/>
                    <a:pt x="1177537" y="749374"/>
                  </a:cubicBezTo>
                  <a:cubicBezTo>
                    <a:pt x="1198369" y="678108"/>
                    <a:pt x="1233453" y="518032"/>
                    <a:pt x="1249899" y="394139"/>
                  </a:cubicBezTo>
                  <a:cubicBezTo>
                    <a:pt x="1266345" y="270246"/>
                    <a:pt x="1265249" y="42194"/>
                    <a:pt x="1276213" y="6013"/>
                  </a:cubicBezTo>
                  <a:cubicBezTo>
                    <a:pt x="1287177" y="-30168"/>
                    <a:pt x="1302527" y="105786"/>
                    <a:pt x="1315684" y="177052"/>
                  </a:cubicBezTo>
                  <a:cubicBezTo>
                    <a:pt x="1328841" y="248318"/>
                    <a:pt x="1332130" y="344802"/>
                    <a:pt x="1355154" y="433610"/>
                  </a:cubicBezTo>
                  <a:cubicBezTo>
                    <a:pt x="1378178" y="522418"/>
                    <a:pt x="1403396" y="648505"/>
                    <a:pt x="1453830" y="709903"/>
                  </a:cubicBezTo>
                  <a:cubicBezTo>
                    <a:pt x="1504264" y="771301"/>
                    <a:pt x="1586495" y="782266"/>
                    <a:pt x="1657761" y="802001"/>
                  </a:cubicBezTo>
                  <a:cubicBezTo>
                    <a:pt x="1729027" y="821736"/>
                    <a:pt x="1790426" y="822833"/>
                    <a:pt x="1881427" y="828315"/>
                  </a:cubicBezTo>
                  <a:cubicBezTo>
                    <a:pt x="1972428" y="833797"/>
                    <a:pt x="2151143" y="855725"/>
                    <a:pt x="2203770" y="834893"/>
                  </a:cubicBezTo>
                </a:path>
              </a:pathLst>
            </a:custGeom>
            <a:noFill/>
            <a:ln w="31750">
              <a:solidFill>
                <a:srgbClr val="C2FE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5261EAA5-0818-0C97-DDC0-E6B9AE6D8883}"/>
                </a:ext>
              </a:extLst>
            </p:cNvPr>
            <p:cNvCxnSpPr>
              <a:stCxn id="34" idx="0"/>
            </p:cNvCxnSpPr>
            <p:nvPr/>
          </p:nvCxnSpPr>
          <p:spPr>
            <a:xfrm flipV="1">
              <a:off x="1930766" y="2480062"/>
              <a:ext cx="0" cy="115451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CC37A9-B4D2-1267-C1C5-8721DC1AC8EF}"/>
              </a:ext>
            </a:extLst>
          </p:cNvPr>
          <p:cNvGrpSpPr/>
          <p:nvPr/>
        </p:nvGrpSpPr>
        <p:grpSpPr>
          <a:xfrm>
            <a:off x="4676814" y="2926415"/>
            <a:ext cx="2341917" cy="1859100"/>
            <a:chOff x="4302285" y="2480062"/>
            <a:chExt cx="2341917" cy="1859100"/>
          </a:xfrm>
        </p:grpSpPr>
        <p:cxnSp>
          <p:nvCxnSpPr>
            <p:cNvPr id="9" name="Straight Arrow Connector 8">
              <a:extLst>
                <a:ext uri="{FF2B5EF4-FFF2-40B4-BE49-F238E27FC236}">
                  <a16:creationId xmlns:a16="http://schemas.microsoft.com/office/drawing/2014/main" id="{4D46EA0E-A79F-F211-F65B-0DE0EFC7BE8A}"/>
                </a:ext>
              </a:extLst>
            </p:cNvPr>
            <p:cNvCxnSpPr>
              <a:cxnSpLocks/>
            </p:cNvCxnSpPr>
            <p:nvPr/>
          </p:nvCxnSpPr>
          <p:spPr>
            <a:xfrm>
              <a:off x="4302285" y="3591816"/>
              <a:ext cx="23419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lowchart: Manual Operation 10">
              <a:extLst>
                <a:ext uri="{FF2B5EF4-FFF2-40B4-BE49-F238E27FC236}">
                  <a16:creationId xmlns:a16="http://schemas.microsoft.com/office/drawing/2014/main" id="{1B819728-0894-A2AB-5214-FECD77E02FCD}"/>
                </a:ext>
              </a:extLst>
            </p:cNvPr>
            <p:cNvSpPr/>
            <p:nvPr/>
          </p:nvSpPr>
          <p:spPr>
            <a:xfrm>
              <a:off x="5427194" y="3634572"/>
              <a:ext cx="52628" cy="42759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9178AF75-2151-AA9F-DB9A-AF93FD2328D3}"/>
                </a:ext>
              </a:extLst>
            </p:cNvPr>
            <p:cNvCxnSpPr>
              <a:cxnSpLocks/>
            </p:cNvCxnSpPr>
            <p:nvPr/>
          </p:nvCxnSpPr>
          <p:spPr>
            <a:xfrm rot="-5400000">
              <a:off x="3752987" y="3035939"/>
              <a:ext cx="111175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F6BEC2-50AB-7018-0F63-305A31CAC840}"/>
                </a:ext>
              </a:extLst>
            </p:cNvPr>
            <p:cNvSpPr txBox="1"/>
            <p:nvPr/>
          </p:nvSpPr>
          <p:spPr>
            <a:xfrm>
              <a:off x="5187904" y="4062163"/>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24" name="Freeform: Shape 23">
              <a:extLst>
                <a:ext uri="{FF2B5EF4-FFF2-40B4-BE49-F238E27FC236}">
                  <a16:creationId xmlns:a16="http://schemas.microsoft.com/office/drawing/2014/main" id="{3A848D12-950A-77A4-A955-EF7FC64CC884}"/>
                </a:ext>
              </a:extLst>
            </p:cNvPr>
            <p:cNvSpPr/>
            <p:nvPr/>
          </p:nvSpPr>
          <p:spPr>
            <a:xfrm>
              <a:off x="4400962" y="2565753"/>
              <a:ext cx="2098515" cy="843842"/>
            </a:xfrm>
            <a:custGeom>
              <a:avLst/>
              <a:gdLst>
                <a:gd name="connsiteX0" fmla="*/ 0 w 2098515"/>
                <a:gd name="connsiteY0" fmla="*/ 466897 h 843842"/>
                <a:gd name="connsiteX1" fmla="*/ 414440 w 2098515"/>
                <a:gd name="connsiteY1" fmla="*/ 730034 h 843842"/>
                <a:gd name="connsiteX2" fmla="*/ 769675 w 2098515"/>
                <a:gd name="connsiteY2" fmla="*/ 828710 h 843842"/>
                <a:gd name="connsiteX3" fmla="*/ 980184 w 2098515"/>
                <a:gd name="connsiteY3" fmla="*/ 835289 h 843842"/>
                <a:gd name="connsiteX4" fmla="*/ 1085439 w 2098515"/>
                <a:gd name="connsiteY4" fmla="*/ 822132 h 843842"/>
                <a:gd name="connsiteX5" fmla="*/ 1105174 w 2098515"/>
                <a:gd name="connsiteY5" fmla="*/ 769504 h 843842"/>
                <a:gd name="connsiteX6" fmla="*/ 1157801 w 2098515"/>
                <a:gd name="connsiteY6" fmla="*/ 6408 h 843842"/>
                <a:gd name="connsiteX7" fmla="*/ 1276213 w 2098515"/>
                <a:gd name="connsiteY7" fmla="*/ 420848 h 843842"/>
                <a:gd name="connsiteX8" fmla="*/ 1480144 w 2098515"/>
                <a:gd name="connsiteY8" fmla="*/ 723455 h 843842"/>
                <a:gd name="connsiteX9" fmla="*/ 1605134 w 2098515"/>
                <a:gd name="connsiteY9" fmla="*/ 795818 h 843842"/>
                <a:gd name="connsiteX10" fmla="*/ 2098515 w 2098515"/>
                <a:gd name="connsiteY10" fmla="*/ 828710 h 84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8515" h="843842">
                  <a:moveTo>
                    <a:pt x="0" y="466897"/>
                  </a:moveTo>
                  <a:cubicBezTo>
                    <a:pt x="143080" y="568314"/>
                    <a:pt x="286161" y="669732"/>
                    <a:pt x="414440" y="730034"/>
                  </a:cubicBezTo>
                  <a:cubicBezTo>
                    <a:pt x="542719" y="790336"/>
                    <a:pt x="675384" y="811168"/>
                    <a:pt x="769675" y="828710"/>
                  </a:cubicBezTo>
                  <a:cubicBezTo>
                    <a:pt x="863966" y="846252"/>
                    <a:pt x="927557" y="836385"/>
                    <a:pt x="980184" y="835289"/>
                  </a:cubicBezTo>
                  <a:cubicBezTo>
                    <a:pt x="1032811" y="834193"/>
                    <a:pt x="1064607" y="833096"/>
                    <a:pt x="1085439" y="822132"/>
                  </a:cubicBezTo>
                  <a:cubicBezTo>
                    <a:pt x="1106271" y="811168"/>
                    <a:pt x="1093114" y="905458"/>
                    <a:pt x="1105174" y="769504"/>
                  </a:cubicBezTo>
                  <a:cubicBezTo>
                    <a:pt x="1117234" y="633550"/>
                    <a:pt x="1129295" y="64517"/>
                    <a:pt x="1157801" y="6408"/>
                  </a:cubicBezTo>
                  <a:cubicBezTo>
                    <a:pt x="1186307" y="-51701"/>
                    <a:pt x="1222489" y="301340"/>
                    <a:pt x="1276213" y="420848"/>
                  </a:cubicBezTo>
                  <a:cubicBezTo>
                    <a:pt x="1329937" y="540356"/>
                    <a:pt x="1425324" y="660960"/>
                    <a:pt x="1480144" y="723455"/>
                  </a:cubicBezTo>
                  <a:cubicBezTo>
                    <a:pt x="1534964" y="785950"/>
                    <a:pt x="1502072" y="778276"/>
                    <a:pt x="1605134" y="795818"/>
                  </a:cubicBezTo>
                  <a:cubicBezTo>
                    <a:pt x="1708196" y="813361"/>
                    <a:pt x="1903355" y="821035"/>
                    <a:pt x="2098515" y="828710"/>
                  </a:cubicBezTo>
                </a:path>
              </a:pathLst>
            </a:custGeom>
            <a:noFill/>
            <a:ln w="31750">
              <a:solidFill>
                <a:srgbClr val="B1EB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3CEBCC9F-3F44-BABA-1A4E-59F86082BE7F}"/>
                </a:ext>
              </a:extLst>
            </p:cNvPr>
            <p:cNvCxnSpPr/>
            <p:nvPr/>
          </p:nvCxnSpPr>
          <p:spPr>
            <a:xfrm flipV="1">
              <a:off x="5457894" y="2480062"/>
              <a:ext cx="0" cy="115451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3" name="Rectangle: Rounded Corners 52">
            <a:extLst>
              <a:ext uri="{FF2B5EF4-FFF2-40B4-BE49-F238E27FC236}">
                <a16:creationId xmlns:a16="http://schemas.microsoft.com/office/drawing/2014/main" id="{EA229925-CA38-3616-450D-F73F8E9B2E12}"/>
              </a:ext>
            </a:extLst>
          </p:cNvPr>
          <p:cNvSpPr/>
          <p:nvPr/>
        </p:nvSpPr>
        <p:spPr>
          <a:xfrm>
            <a:off x="4388215" y="2045922"/>
            <a:ext cx="261257" cy="143070"/>
          </a:xfrm>
          <a:prstGeom prst="roundRect">
            <a:avLst/>
          </a:prstGeom>
          <a:solidFill>
            <a:srgbClr val="C2FE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51C3FBF0-6100-3761-4C8E-EBD56B9C9F9F}"/>
              </a:ext>
            </a:extLst>
          </p:cNvPr>
          <p:cNvSpPr/>
          <p:nvPr/>
        </p:nvSpPr>
        <p:spPr>
          <a:xfrm>
            <a:off x="4671243" y="2045922"/>
            <a:ext cx="261257" cy="143070"/>
          </a:xfrm>
          <a:prstGeom prst="roundRect">
            <a:avLst/>
          </a:prstGeom>
          <a:solidFill>
            <a:srgbClr val="B1E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6214353A-7D8F-258F-2E14-5FDBA8B400E9}"/>
              </a:ext>
            </a:extLst>
          </p:cNvPr>
          <p:cNvSpPr/>
          <p:nvPr/>
        </p:nvSpPr>
        <p:spPr>
          <a:xfrm>
            <a:off x="4954271" y="2045922"/>
            <a:ext cx="261257" cy="1430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1164A8C7-15E0-C27B-9081-7E020D8C6DD1}"/>
              </a:ext>
            </a:extLst>
          </p:cNvPr>
          <p:cNvSpPr txBox="1"/>
          <p:nvPr/>
        </p:nvSpPr>
        <p:spPr>
          <a:xfrm>
            <a:off x="4067269" y="2009735"/>
            <a:ext cx="1839783" cy="215444"/>
          </a:xfrm>
          <a:prstGeom prst="rect">
            <a:avLst/>
          </a:prstGeom>
          <a:noFill/>
        </p:spPr>
        <p:txBody>
          <a:bodyPr wrap="square">
            <a:spAutoFit/>
          </a:bodyPr>
          <a:lstStyle/>
          <a:p>
            <a:r>
              <a:rPr lang="en-US" sz="800" b="1" dirty="0">
                <a:latin typeface="Arial" panose="020B0604020202020204" pitchFamily="34" charset="0"/>
                <a:cs typeface="Arial" panose="020B0604020202020204" pitchFamily="34" charset="0"/>
              </a:rPr>
              <a:t>Low                                High</a:t>
            </a:r>
          </a:p>
        </p:txBody>
      </p:sp>
      <p:sp>
        <p:nvSpPr>
          <p:cNvPr id="58" name="TextBox 57">
            <a:extLst>
              <a:ext uri="{FF2B5EF4-FFF2-40B4-BE49-F238E27FC236}">
                <a16:creationId xmlns:a16="http://schemas.microsoft.com/office/drawing/2014/main" id="{7F462936-B4E0-9243-8409-FDC83E4E6A99}"/>
              </a:ext>
            </a:extLst>
          </p:cNvPr>
          <p:cNvSpPr txBox="1"/>
          <p:nvPr/>
        </p:nvSpPr>
        <p:spPr>
          <a:xfrm>
            <a:off x="4325821" y="1827514"/>
            <a:ext cx="1256899" cy="246221"/>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Laser power</a:t>
            </a:r>
          </a:p>
        </p:txBody>
      </p:sp>
      <p:grpSp>
        <p:nvGrpSpPr>
          <p:cNvPr id="76" name="Group 75">
            <a:extLst>
              <a:ext uri="{FF2B5EF4-FFF2-40B4-BE49-F238E27FC236}">
                <a16:creationId xmlns:a16="http://schemas.microsoft.com/office/drawing/2014/main" id="{56E8DB3D-B5A4-6948-4239-39213DAD36A4}"/>
              </a:ext>
            </a:extLst>
          </p:cNvPr>
          <p:cNvGrpSpPr/>
          <p:nvPr/>
        </p:nvGrpSpPr>
        <p:grpSpPr>
          <a:xfrm>
            <a:off x="2021884" y="1991104"/>
            <a:ext cx="8089143" cy="1935902"/>
            <a:chOff x="2021884" y="1991104"/>
            <a:chExt cx="8089143" cy="1935902"/>
          </a:xfrm>
        </p:grpSpPr>
        <p:sp>
          <p:nvSpPr>
            <p:cNvPr id="59" name="Freeform: Shape 58">
              <a:extLst>
                <a:ext uri="{FF2B5EF4-FFF2-40B4-BE49-F238E27FC236}">
                  <a16:creationId xmlns:a16="http://schemas.microsoft.com/office/drawing/2014/main" id="{51CF2556-7FF5-0F87-20B4-21291602211E}"/>
                </a:ext>
              </a:extLst>
            </p:cNvPr>
            <p:cNvSpPr/>
            <p:nvPr/>
          </p:nvSpPr>
          <p:spPr>
            <a:xfrm>
              <a:off x="4755755" y="3546759"/>
              <a:ext cx="2091936" cy="348656"/>
            </a:xfrm>
            <a:custGeom>
              <a:avLst/>
              <a:gdLst>
                <a:gd name="connsiteX0" fmla="*/ 0 w 2091936"/>
                <a:gd name="connsiteY0" fmla="*/ 0 h 348656"/>
                <a:gd name="connsiteX1" fmla="*/ 480224 w 2091936"/>
                <a:gd name="connsiteY1" fmla="*/ 197352 h 348656"/>
                <a:gd name="connsiteX2" fmla="*/ 914400 w 2091936"/>
                <a:gd name="connsiteY2" fmla="*/ 296029 h 348656"/>
                <a:gd name="connsiteX3" fmla="*/ 1322262 w 2091936"/>
                <a:gd name="connsiteY3" fmla="*/ 315764 h 348656"/>
                <a:gd name="connsiteX4" fmla="*/ 2091936 w 2091936"/>
                <a:gd name="connsiteY4" fmla="*/ 348656 h 34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936" h="348656">
                  <a:moveTo>
                    <a:pt x="0" y="0"/>
                  </a:moveTo>
                  <a:cubicBezTo>
                    <a:pt x="163912" y="74007"/>
                    <a:pt x="327824" y="148014"/>
                    <a:pt x="480224" y="197352"/>
                  </a:cubicBezTo>
                  <a:cubicBezTo>
                    <a:pt x="632624" y="246690"/>
                    <a:pt x="774060" y="276294"/>
                    <a:pt x="914400" y="296029"/>
                  </a:cubicBezTo>
                  <a:cubicBezTo>
                    <a:pt x="1054740" y="315764"/>
                    <a:pt x="1322262" y="315764"/>
                    <a:pt x="1322262" y="315764"/>
                  </a:cubicBezTo>
                  <a:lnTo>
                    <a:pt x="2091936" y="348656"/>
                  </a:lnTo>
                </a:path>
              </a:pathLst>
            </a:custGeom>
            <a:noFill/>
            <a:ln w="19050">
              <a:solidFill>
                <a:srgbClr val="250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B60F65B-623A-6440-CEB1-D88698402F05}"/>
                </a:ext>
              </a:extLst>
            </p:cNvPr>
            <p:cNvSpPr/>
            <p:nvPr/>
          </p:nvSpPr>
          <p:spPr>
            <a:xfrm>
              <a:off x="2021884" y="3863823"/>
              <a:ext cx="2091936" cy="63183"/>
            </a:xfrm>
            <a:custGeom>
              <a:avLst/>
              <a:gdLst>
                <a:gd name="connsiteX0" fmla="*/ 0 w 2091936"/>
                <a:gd name="connsiteY0" fmla="*/ 0 h 348656"/>
                <a:gd name="connsiteX1" fmla="*/ 480224 w 2091936"/>
                <a:gd name="connsiteY1" fmla="*/ 197352 h 348656"/>
                <a:gd name="connsiteX2" fmla="*/ 914400 w 2091936"/>
                <a:gd name="connsiteY2" fmla="*/ 296029 h 348656"/>
                <a:gd name="connsiteX3" fmla="*/ 1322262 w 2091936"/>
                <a:gd name="connsiteY3" fmla="*/ 315764 h 348656"/>
                <a:gd name="connsiteX4" fmla="*/ 2091936 w 2091936"/>
                <a:gd name="connsiteY4" fmla="*/ 348656 h 34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936" h="348656">
                  <a:moveTo>
                    <a:pt x="0" y="0"/>
                  </a:moveTo>
                  <a:cubicBezTo>
                    <a:pt x="163912" y="74007"/>
                    <a:pt x="327824" y="148014"/>
                    <a:pt x="480224" y="197352"/>
                  </a:cubicBezTo>
                  <a:cubicBezTo>
                    <a:pt x="632624" y="246690"/>
                    <a:pt x="774060" y="276294"/>
                    <a:pt x="914400" y="296029"/>
                  </a:cubicBezTo>
                  <a:cubicBezTo>
                    <a:pt x="1054740" y="315764"/>
                    <a:pt x="1322262" y="315764"/>
                    <a:pt x="1322262" y="315764"/>
                  </a:cubicBezTo>
                  <a:lnTo>
                    <a:pt x="2091936" y="348656"/>
                  </a:lnTo>
                </a:path>
              </a:pathLst>
            </a:custGeom>
            <a:noFill/>
            <a:ln w="19050">
              <a:solidFill>
                <a:srgbClr val="250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1DA278CB-EE16-6E5D-C107-E66F8825287A}"/>
                </a:ext>
              </a:extLst>
            </p:cNvPr>
            <p:cNvSpPr/>
            <p:nvPr/>
          </p:nvSpPr>
          <p:spPr>
            <a:xfrm>
              <a:off x="7703327" y="3321966"/>
              <a:ext cx="2157720" cy="232492"/>
            </a:xfrm>
            <a:custGeom>
              <a:avLst/>
              <a:gdLst>
                <a:gd name="connsiteX0" fmla="*/ 0 w 2157720"/>
                <a:gd name="connsiteY0" fmla="*/ 46184 h 232492"/>
                <a:gd name="connsiteX1" fmla="*/ 322342 w 2157720"/>
                <a:gd name="connsiteY1" fmla="*/ 210644 h 232492"/>
                <a:gd name="connsiteX2" fmla="*/ 499959 w 2157720"/>
                <a:gd name="connsiteY2" fmla="*/ 217223 h 232492"/>
                <a:gd name="connsiteX3" fmla="*/ 578900 w 2157720"/>
                <a:gd name="connsiteY3" fmla="*/ 85654 h 232492"/>
                <a:gd name="connsiteX4" fmla="*/ 920978 w 2157720"/>
                <a:gd name="connsiteY4" fmla="*/ 171174 h 232492"/>
                <a:gd name="connsiteX5" fmla="*/ 1276213 w 2157720"/>
                <a:gd name="connsiteY5" fmla="*/ 135 h 232492"/>
                <a:gd name="connsiteX6" fmla="*/ 1684074 w 2157720"/>
                <a:gd name="connsiteY6" fmla="*/ 204066 h 232492"/>
                <a:gd name="connsiteX7" fmla="*/ 1980103 w 2157720"/>
                <a:gd name="connsiteY7" fmla="*/ 210644 h 232492"/>
                <a:gd name="connsiteX8" fmla="*/ 2157720 w 2157720"/>
                <a:gd name="connsiteY8" fmla="*/ 52762 h 23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7720" h="232492">
                  <a:moveTo>
                    <a:pt x="0" y="46184"/>
                  </a:moveTo>
                  <a:cubicBezTo>
                    <a:pt x="119508" y="114161"/>
                    <a:pt x="239016" y="182138"/>
                    <a:pt x="322342" y="210644"/>
                  </a:cubicBezTo>
                  <a:cubicBezTo>
                    <a:pt x="405668" y="239150"/>
                    <a:pt x="457199" y="238055"/>
                    <a:pt x="499959" y="217223"/>
                  </a:cubicBezTo>
                  <a:cubicBezTo>
                    <a:pt x="542719" y="196391"/>
                    <a:pt x="508730" y="93329"/>
                    <a:pt x="578900" y="85654"/>
                  </a:cubicBezTo>
                  <a:cubicBezTo>
                    <a:pt x="649070" y="77979"/>
                    <a:pt x="804759" y="185427"/>
                    <a:pt x="920978" y="171174"/>
                  </a:cubicBezTo>
                  <a:cubicBezTo>
                    <a:pt x="1037197" y="156921"/>
                    <a:pt x="1149030" y="-5347"/>
                    <a:pt x="1276213" y="135"/>
                  </a:cubicBezTo>
                  <a:cubicBezTo>
                    <a:pt x="1403396" y="5617"/>
                    <a:pt x="1566759" y="168981"/>
                    <a:pt x="1684074" y="204066"/>
                  </a:cubicBezTo>
                  <a:cubicBezTo>
                    <a:pt x="1801389" y="239151"/>
                    <a:pt x="1901162" y="235861"/>
                    <a:pt x="1980103" y="210644"/>
                  </a:cubicBezTo>
                  <a:cubicBezTo>
                    <a:pt x="2059044" y="185427"/>
                    <a:pt x="2108382" y="119094"/>
                    <a:pt x="2157720" y="5276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72264391-C45E-4F1F-E55F-1BB1D9D164EB}"/>
                </a:ext>
              </a:extLst>
            </p:cNvPr>
            <p:cNvCxnSpPr/>
            <p:nvPr/>
          </p:nvCxnSpPr>
          <p:spPr>
            <a:xfrm>
              <a:off x="6598505" y="2114215"/>
              <a:ext cx="782832" cy="0"/>
            </a:xfrm>
            <a:prstGeom prst="line">
              <a:avLst/>
            </a:prstGeom>
            <a:ln w="34925">
              <a:solidFill>
                <a:srgbClr val="2500C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5E705D1-A067-A2CC-9238-62A6E550D660}"/>
                </a:ext>
              </a:extLst>
            </p:cNvPr>
            <p:cNvSpPr txBox="1"/>
            <p:nvPr/>
          </p:nvSpPr>
          <p:spPr>
            <a:xfrm>
              <a:off x="7349619" y="1991104"/>
              <a:ext cx="2761408" cy="246221"/>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Sham stimuli trial, where </a:t>
              </a:r>
              <a:r>
                <a:rPr lang="en-US" sz="1000" b="1" dirty="0">
                  <a:solidFill>
                    <a:srgbClr val="FF0000"/>
                  </a:solidFill>
                  <a:latin typeface="Arial" panose="020B0604020202020204" pitchFamily="34" charset="0"/>
                  <a:cs typeface="Arial" panose="020B0604020202020204" pitchFamily="34" charset="0"/>
                </a:rPr>
                <a:t>SLM power</a:t>
              </a:r>
              <a:r>
                <a:rPr lang="en-US" sz="1000" b="1" dirty="0">
                  <a:latin typeface="Arial" panose="020B0604020202020204" pitchFamily="34" charset="0"/>
                  <a:cs typeface="Arial" panose="020B0604020202020204" pitchFamily="34" charset="0"/>
                </a:rPr>
                <a:t> = 0 </a:t>
              </a:r>
            </a:p>
          </p:txBody>
        </p:sp>
      </p:grpSp>
      <p:sp>
        <p:nvSpPr>
          <p:cNvPr id="68" name="TextBox 67">
            <a:extLst>
              <a:ext uri="{FF2B5EF4-FFF2-40B4-BE49-F238E27FC236}">
                <a16:creationId xmlns:a16="http://schemas.microsoft.com/office/drawing/2014/main" id="{670702E2-D9A8-23D4-74CA-16CF9F2C2BB7}"/>
              </a:ext>
            </a:extLst>
          </p:cNvPr>
          <p:cNvSpPr txBox="1"/>
          <p:nvPr/>
        </p:nvSpPr>
        <p:spPr>
          <a:xfrm>
            <a:off x="3817641" y="4031700"/>
            <a:ext cx="1774528"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Time</a:t>
            </a:r>
          </a:p>
        </p:txBody>
      </p:sp>
      <p:sp>
        <p:nvSpPr>
          <p:cNvPr id="70" name="Isosceles Triangle 69">
            <a:extLst>
              <a:ext uri="{FF2B5EF4-FFF2-40B4-BE49-F238E27FC236}">
                <a16:creationId xmlns:a16="http://schemas.microsoft.com/office/drawing/2014/main" id="{1CD05FC7-55B7-A001-10A5-01F57C201686}"/>
              </a:ext>
            </a:extLst>
          </p:cNvPr>
          <p:cNvSpPr/>
          <p:nvPr/>
        </p:nvSpPr>
        <p:spPr>
          <a:xfrm rot="11820995">
            <a:off x="5008071" y="3169235"/>
            <a:ext cx="135025" cy="30546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DBCD32B2-051B-783C-9976-47662A948909}"/>
              </a:ext>
            </a:extLst>
          </p:cNvPr>
          <p:cNvSpPr txBox="1"/>
          <p:nvPr/>
        </p:nvSpPr>
        <p:spPr>
          <a:xfrm>
            <a:off x="4709707" y="2871610"/>
            <a:ext cx="1144339"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Moderate cross talk</a:t>
            </a:r>
          </a:p>
        </p:txBody>
      </p:sp>
      <p:grpSp>
        <p:nvGrpSpPr>
          <p:cNvPr id="79" name="Group 78">
            <a:extLst>
              <a:ext uri="{FF2B5EF4-FFF2-40B4-BE49-F238E27FC236}">
                <a16:creationId xmlns:a16="http://schemas.microsoft.com/office/drawing/2014/main" id="{C8D97F26-8FEA-6F3F-57CA-65BFE4EF1E63}"/>
              </a:ext>
            </a:extLst>
          </p:cNvPr>
          <p:cNvGrpSpPr/>
          <p:nvPr/>
        </p:nvGrpSpPr>
        <p:grpSpPr>
          <a:xfrm>
            <a:off x="7437136" y="2714599"/>
            <a:ext cx="3899445" cy="2070916"/>
            <a:chOff x="7437136" y="2714599"/>
            <a:chExt cx="3899445" cy="2070916"/>
          </a:xfrm>
        </p:grpSpPr>
        <p:grpSp>
          <p:nvGrpSpPr>
            <p:cNvPr id="48" name="Group 47">
              <a:extLst>
                <a:ext uri="{FF2B5EF4-FFF2-40B4-BE49-F238E27FC236}">
                  <a16:creationId xmlns:a16="http://schemas.microsoft.com/office/drawing/2014/main" id="{ADE8826D-7DED-63B2-A60B-AE7E5CB562B5}"/>
                </a:ext>
              </a:extLst>
            </p:cNvPr>
            <p:cNvGrpSpPr/>
            <p:nvPr/>
          </p:nvGrpSpPr>
          <p:grpSpPr>
            <a:xfrm>
              <a:off x="7437136" y="2926415"/>
              <a:ext cx="2541032" cy="1859100"/>
              <a:chOff x="7755133" y="2480062"/>
              <a:chExt cx="2541032" cy="1859100"/>
            </a:xfrm>
          </p:grpSpPr>
          <p:cxnSp>
            <p:nvCxnSpPr>
              <p:cNvPr id="25" name="Straight Arrow Connector 24">
                <a:extLst>
                  <a:ext uri="{FF2B5EF4-FFF2-40B4-BE49-F238E27FC236}">
                    <a16:creationId xmlns:a16="http://schemas.microsoft.com/office/drawing/2014/main" id="{0C2E8233-E5AE-AEA3-F680-AE94B6016212}"/>
                  </a:ext>
                </a:extLst>
              </p:cNvPr>
              <p:cNvCxnSpPr>
                <a:cxnSpLocks/>
              </p:cNvCxnSpPr>
              <p:nvPr/>
            </p:nvCxnSpPr>
            <p:spPr>
              <a:xfrm>
                <a:off x="7954248" y="3591816"/>
                <a:ext cx="23419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Manual Operation 25">
                <a:extLst>
                  <a:ext uri="{FF2B5EF4-FFF2-40B4-BE49-F238E27FC236}">
                    <a16:creationId xmlns:a16="http://schemas.microsoft.com/office/drawing/2014/main" id="{40158A2F-EB2B-2800-E37C-181BD9CC5556}"/>
                  </a:ext>
                </a:extLst>
              </p:cNvPr>
              <p:cNvSpPr/>
              <p:nvPr/>
            </p:nvSpPr>
            <p:spPr>
              <a:xfrm>
                <a:off x="9079157" y="3634572"/>
                <a:ext cx="52628" cy="42759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8420003-3ADD-536C-55BC-3FBFE00211A6}"/>
                  </a:ext>
                </a:extLst>
              </p:cNvPr>
              <p:cNvCxnSpPr>
                <a:cxnSpLocks/>
              </p:cNvCxnSpPr>
              <p:nvPr/>
            </p:nvCxnSpPr>
            <p:spPr>
              <a:xfrm rot="-5400000">
                <a:off x="7404950" y="3035939"/>
                <a:ext cx="111175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32C438-5F59-4D6C-C5F5-0B956B9720FE}"/>
                  </a:ext>
                </a:extLst>
              </p:cNvPr>
              <p:cNvSpPr txBox="1"/>
              <p:nvPr/>
            </p:nvSpPr>
            <p:spPr>
              <a:xfrm>
                <a:off x="8839867" y="4062163"/>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29" name="TextBox 28">
                <a:extLst>
                  <a:ext uri="{FF2B5EF4-FFF2-40B4-BE49-F238E27FC236}">
                    <a16:creationId xmlns:a16="http://schemas.microsoft.com/office/drawing/2014/main" id="{A4A2D7A9-2AAD-2CCB-49D2-24BF4BB4E6B8}"/>
                  </a:ext>
                </a:extLst>
              </p:cNvPr>
              <p:cNvSpPr txBox="1"/>
              <p:nvPr/>
            </p:nvSpPr>
            <p:spPr>
              <a:xfrm>
                <a:off x="7755133" y="3601434"/>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32" name="Freeform: Shape 31">
                <a:extLst>
                  <a:ext uri="{FF2B5EF4-FFF2-40B4-BE49-F238E27FC236}">
                    <a16:creationId xmlns:a16="http://schemas.microsoft.com/office/drawing/2014/main" id="{B84CC961-54CD-8568-FC71-7905D516E6E7}"/>
                  </a:ext>
                </a:extLst>
              </p:cNvPr>
              <p:cNvSpPr/>
              <p:nvPr/>
            </p:nvSpPr>
            <p:spPr>
              <a:xfrm>
                <a:off x="8029899" y="2849462"/>
                <a:ext cx="2098515" cy="276424"/>
              </a:xfrm>
              <a:custGeom>
                <a:avLst/>
                <a:gdLst>
                  <a:gd name="connsiteX0" fmla="*/ 0 w 2098515"/>
                  <a:gd name="connsiteY0" fmla="*/ 0 h 667851"/>
                  <a:gd name="connsiteX1" fmla="*/ 144725 w 2098515"/>
                  <a:gd name="connsiteY1" fmla="*/ 467068 h 667851"/>
                  <a:gd name="connsiteX2" fmla="*/ 335499 w 2098515"/>
                  <a:gd name="connsiteY2" fmla="*/ 585479 h 667851"/>
                  <a:gd name="connsiteX3" fmla="*/ 532852 w 2098515"/>
                  <a:gd name="connsiteY3" fmla="*/ 46049 h 667851"/>
                  <a:gd name="connsiteX4" fmla="*/ 802567 w 2098515"/>
                  <a:gd name="connsiteY4" fmla="*/ 532852 h 667851"/>
                  <a:gd name="connsiteX5" fmla="*/ 934135 w 2098515"/>
                  <a:gd name="connsiteY5" fmla="*/ 585479 h 667851"/>
                  <a:gd name="connsiteX6" fmla="*/ 1131488 w 2098515"/>
                  <a:gd name="connsiteY6" fmla="*/ 59206 h 667851"/>
                  <a:gd name="connsiteX7" fmla="*/ 1368311 w 2098515"/>
                  <a:gd name="connsiteY7" fmla="*/ 572322 h 667851"/>
                  <a:gd name="connsiteX8" fmla="*/ 1716967 w 2098515"/>
                  <a:gd name="connsiteY8" fmla="*/ 624950 h 667851"/>
                  <a:gd name="connsiteX9" fmla="*/ 1815643 w 2098515"/>
                  <a:gd name="connsiteY9" fmla="*/ 98676 h 667851"/>
                  <a:gd name="connsiteX10" fmla="*/ 2098515 w 2098515"/>
                  <a:gd name="connsiteY10" fmla="*/ 559165 h 66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8515" h="667851">
                    <a:moveTo>
                      <a:pt x="0" y="0"/>
                    </a:moveTo>
                    <a:cubicBezTo>
                      <a:pt x="44404" y="184744"/>
                      <a:pt x="88809" y="369488"/>
                      <a:pt x="144725" y="467068"/>
                    </a:cubicBezTo>
                    <a:cubicBezTo>
                      <a:pt x="200641" y="564648"/>
                      <a:pt x="270811" y="655649"/>
                      <a:pt x="335499" y="585479"/>
                    </a:cubicBezTo>
                    <a:cubicBezTo>
                      <a:pt x="400187" y="515309"/>
                      <a:pt x="455007" y="54820"/>
                      <a:pt x="532852" y="46049"/>
                    </a:cubicBezTo>
                    <a:cubicBezTo>
                      <a:pt x="610697" y="37278"/>
                      <a:pt x="735687" y="442947"/>
                      <a:pt x="802567" y="532852"/>
                    </a:cubicBezTo>
                    <a:cubicBezTo>
                      <a:pt x="869447" y="622757"/>
                      <a:pt x="879315" y="664420"/>
                      <a:pt x="934135" y="585479"/>
                    </a:cubicBezTo>
                    <a:cubicBezTo>
                      <a:pt x="988955" y="506538"/>
                      <a:pt x="1059125" y="61399"/>
                      <a:pt x="1131488" y="59206"/>
                    </a:cubicBezTo>
                    <a:cubicBezTo>
                      <a:pt x="1203851" y="57013"/>
                      <a:pt x="1270731" y="478031"/>
                      <a:pt x="1368311" y="572322"/>
                    </a:cubicBezTo>
                    <a:cubicBezTo>
                      <a:pt x="1465891" y="666613"/>
                      <a:pt x="1642412" y="703891"/>
                      <a:pt x="1716967" y="624950"/>
                    </a:cubicBezTo>
                    <a:cubicBezTo>
                      <a:pt x="1791522" y="546009"/>
                      <a:pt x="1752052" y="109640"/>
                      <a:pt x="1815643" y="98676"/>
                    </a:cubicBezTo>
                    <a:cubicBezTo>
                      <a:pt x="1879234" y="87712"/>
                      <a:pt x="2037117" y="479128"/>
                      <a:pt x="2098515" y="559165"/>
                    </a:cubicBezTo>
                  </a:path>
                </a:pathLst>
              </a:cu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5DB6FCEA-B9AE-0041-4CAA-441CBCF922D0}"/>
                  </a:ext>
                </a:extLst>
              </p:cNvPr>
              <p:cNvCxnSpPr/>
              <p:nvPr/>
            </p:nvCxnSpPr>
            <p:spPr>
              <a:xfrm flipV="1">
                <a:off x="9105471" y="2582376"/>
                <a:ext cx="0" cy="115451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42FA278B-12F7-4377-9477-E9FA72596A7E}"/>
                </a:ext>
              </a:extLst>
            </p:cNvPr>
            <p:cNvSpPr txBox="1"/>
            <p:nvPr/>
          </p:nvSpPr>
          <p:spPr>
            <a:xfrm>
              <a:off x="9562053" y="4027952"/>
              <a:ext cx="1774528"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Time</a:t>
              </a:r>
            </a:p>
          </p:txBody>
        </p:sp>
        <p:sp>
          <p:nvSpPr>
            <p:cNvPr id="73" name="TextBox 72">
              <a:extLst>
                <a:ext uri="{FF2B5EF4-FFF2-40B4-BE49-F238E27FC236}">
                  <a16:creationId xmlns:a16="http://schemas.microsoft.com/office/drawing/2014/main" id="{7777F6C3-A1E1-6D05-8827-768CDC6CA18F}"/>
                </a:ext>
              </a:extLst>
            </p:cNvPr>
            <p:cNvSpPr txBox="1"/>
            <p:nvPr/>
          </p:nvSpPr>
          <p:spPr>
            <a:xfrm>
              <a:off x="8859443" y="2714599"/>
              <a:ext cx="1144339"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Strong cross talk</a:t>
              </a:r>
            </a:p>
          </p:txBody>
        </p:sp>
        <p:sp>
          <p:nvSpPr>
            <p:cNvPr id="74" name="Left Brace 73">
              <a:extLst>
                <a:ext uri="{FF2B5EF4-FFF2-40B4-BE49-F238E27FC236}">
                  <a16:creationId xmlns:a16="http://schemas.microsoft.com/office/drawing/2014/main" id="{E904D4BF-897A-E0A6-217B-DAA0230BF13F}"/>
                </a:ext>
              </a:extLst>
            </p:cNvPr>
            <p:cNvSpPr/>
            <p:nvPr/>
          </p:nvSpPr>
          <p:spPr>
            <a:xfrm rot="5400000">
              <a:off x="8674464" y="2099970"/>
              <a:ext cx="215444" cy="1950587"/>
            </a:xfrm>
            <a:prstGeom prst="leftBrace">
              <a:avLst>
                <a:gd name="adj1" fmla="val 8333"/>
                <a:gd name="adj2" fmla="val 22946"/>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5" name="TextBox 74">
            <a:extLst>
              <a:ext uri="{FF2B5EF4-FFF2-40B4-BE49-F238E27FC236}">
                <a16:creationId xmlns:a16="http://schemas.microsoft.com/office/drawing/2014/main" id="{D577BD81-70C9-0DF5-F5AD-1F63F74D2DBA}"/>
              </a:ext>
            </a:extLst>
          </p:cNvPr>
          <p:cNvSpPr txBox="1"/>
          <p:nvPr/>
        </p:nvSpPr>
        <p:spPr>
          <a:xfrm>
            <a:off x="1998488" y="2680228"/>
            <a:ext cx="1144339"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Almost no cross talk</a:t>
            </a:r>
          </a:p>
        </p:txBody>
      </p:sp>
      <p:sp>
        <p:nvSpPr>
          <p:cNvPr id="78" name="TextBox 77">
            <a:extLst>
              <a:ext uri="{FF2B5EF4-FFF2-40B4-BE49-F238E27FC236}">
                <a16:creationId xmlns:a16="http://schemas.microsoft.com/office/drawing/2014/main" id="{2FD8B2D3-D66E-DE06-E9C3-82E1323B57D4}"/>
              </a:ext>
            </a:extLst>
          </p:cNvPr>
          <p:cNvSpPr txBox="1"/>
          <p:nvPr/>
        </p:nvSpPr>
        <p:spPr>
          <a:xfrm>
            <a:off x="2110261" y="1196256"/>
            <a:ext cx="2204834"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Several Hypothesis: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841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randombar(horizontal)">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randombar(horizontal)">
                                      <p:cBhvr>
                                        <p:cTn id="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705414" y="-106886"/>
            <a:ext cx="10515600" cy="1325563"/>
          </a:xfrm>
        </p:spPr>
        <p:txBody>
          <a:bodyPr>
            <a:normAutofit/>
          </a:bodyPr>
          <a:lstStyle/>
          <a:p>
            <a:pPr algn="ctr"/>
            <a:r>
              <a:rPr lang="en-US" sz="4000" spc="-50" dirty="0">
                <a:solidFill>
                  <a:srgbClr val="01204E"/>
                </a:solidFill>
                <a:effectLst/>
                <a:ea typeface="Times New Roman" panose="02020603050405020304" pitchFamily="18" charset="0"/>
              </a:rPr>
              <a:t>Cross-talk Examples: </a:t>
            </a:r>
            <a:r>
              <a:rPr lang="en-US" sz="4000" dirty="0">
                <a:solidFill>
                  <a:schemeClr val="tx1"/>
                </a:solidFill>
                <a:latin typeface="Arial" panose="020B0604020202020204" pitchFamily="34" charset="0"/>
                <a:cs typeface="Arial" panose="020B0604020202020204" pitchFamily="34" charset="0"/>
              </a:rPr>
              <a:t>GCamp6s-CamkII</a:t>
            </a:r>
            <a:endParaRPr lang="en-US" sz="4000" dirty="0"/>
          </a:p>
        </p:txBody>
      </p:sp>
      <p:grpSp>
        <p:nvGrpSpPr>
          <p:cNvPr id="33" name="Group 32">
            <a:extLst>
              <a:ext uri="{FF2B5EF4-FFF2-40B4-BE49-F238E27FC236}">
                <a16:creationId xmlns:a16="http://schemas.microsoft.com/office/drawing/2014/main" id="{8C418457-F25E-DFE3-D69A-5B65DAD333E9}"/>
              </a:ext>
            </a:extLst>
          </p:cNvPr>
          <p:cNvGrpSpPr/>
          <p:nvPr/>
        </p:nvGrpSpPr>
        <p:grpSpPr>
          <a:xfrm>
            <a:off x="5490962" y="1577855"/>
            <a:ext cx="3512522" cy="583667"/>
            <a:chOff x="6002333" y="1746074"/>
            <a:chExt cx="3512522" cy="583667"/>
          </a:xfrm>
        </p:grpSpPr>
        <p:cxnSp>
          <p:nvCxnSpPr>
            <p:cNvPr id="10" name="Straight Connector 9">
              <a:extLst>
                <a:ext uri="{FF2B5EF4-FFF2-40B4-BE49-F238E27FC236}">
                  <a16:creationId xmlns:a16="http://schemas.microsoft.com/office/drawing/2014/main" id="{E8B0A0A9-6F4C-0661-6767-DDBDB8631781}"/>
                </a:ext>
              </a:extLst>
            </p:cNvPr>
            <p:cNvCxnSpPr/>
            <p:nvPr/>
          </p:nvCxnSpPr>
          <p:spPr>
            <a:xfrm>
              <a:off x="6002333" y="2206631"/>
              <a:ext cx="782832" cy="0"/>
            </a:xfrm>
            <a:prstGeom prst="line">
              <a:avLst/>
            </a:prstGeom>
            <a:ln w="34925">
              <a:solidFill>
                <a:srgbClr val="2500C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394A550-05EB-A876-8DF4-7BD9B36ADC86}"/>
                </a:ext>
              </a:extLst>
            </p:cNvPr>
            <p:cNvSpPr txBox="1"/>
            <p:nvPr/>
          </p:nvSpPr>
          <p:spPr>
            <a:xfrm>
              <a:off x="6753447" y="2083520"/>
              <a:ext cx="2761408" cy="246221"/>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Sham stimuli trial, where </a:t>
              </a:r>
              <a:r>
                <a:rPr lang="en-US" sz="1000" b="1" dirty="0">
                  <a:solidFill>
                    <a:srgbClr val="FF0000"/>
                  </a:solidFill>
                  <a:latin typeface="Arial" panose="020B0604020202020204" pitchFamily="34" charset="0"/>
                  <a:cs typeface="Arial" panose="020B0604020202020204" pitchFamily="34" charset="0"/>
                </a:rPr>
                <a:t>SLM power</a:t>
              </a:r>
              <a:r>
                <a:rPr lang="en-US" sz="1000" b="1" dirty="0">
                  <a:latin typeface="Arial" panose="020B0604020202020204" pitchFamily="34" charset="0"/>
                  <a:cs typeface="Arial" panose="020B0604020202020204" pitchFamily="34" charset="0"/>
                </a:rPr>
                <a:t> = 0 </a:t>
              </a:r>
            </a:p>
          </p:txBody>
        </p:sp>
        <p:cxnSp>
          <p:nvCxnSpPr>
            <p:cNvPr id="12" name="Straight Connector 11">
              <a:extLst>
                <a:ext uri="{FF2B5EF4-FFF2-40B4-BE49-F238E27FC236}">
                  <a16:creationId xmlns:a16="http://schemas.microsoft.com/office/drawing/2014/main" id="{D294752B-8615-0D91-A277-25688D3DEEAB}"/>
                </a:ext>
              </a:extLst>
            </p:cNvPr>
            <p:cNvCxnSpPr/>
            <p:nvPr/>
          </p:nvCxnSpPr>
          <p:spPr>
            <a:xfrm>
              <a:off x="6002333" y="1869185"/>
              <a:ext cx="782832" cy="0"/>
            </a:xfrm>
            <a:prstGeom prst="line">
              <a:avLst/>
            </a:prstGeom>
            <a:ln w="34925">
              <a:solidFill>
                <a:srgbClr val="87FF8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430F33-DDFF-254F-C236-FD94E887AE50}"/>
                </a:ext>
              </a:extLst>
            </p:cNvPr>
            <p:cNvSpPr txBox="1"/>
            <p:nvPr/>
          </p:nvSpPr>
          <p:spPr>
            <a:xfrm>
              <a:off x="6753447" y="1746074"/>
              <a:ext cx="2761408" cy="246221"/>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Stimuli trial, where </a:t>
              </a:r>
              <a:r>
                <a:rPr lang="en-US" sz="1000" b="1" dirty="0">
                  <a:solidFill>
                    <a:srgbClr val="FF0000"/>
                  </a:solidFill>
                  <a:latin typeface="Arial" panose="020B0604020202020204" pitchFamily="34" charset="0"/>
                  <a:cs typeface="Arial" panose="020B0604020202020204" pitchFamily="34" charset="0"/>
                </a:rPr>
                <a:t>SLM</a:t>
              </a:r>
              <a:r>
                <a:rPr lang="en-US" sz="1000" b="1" dirty="0">
                  <a:latin typeface="Arial" panose="020B0604020202020204" pitchFamily="34" charset="0"/>
                  <a:cs typeface="Arial" panose="020B0604020202020204" pitchFamily="34" charset="0"/>
                </a:rPr>
                <a:t> </a:t>
              </a:r>
              <a:r>
                <a:rPr lang="en-US" sz="1000" b="1" dirty="0">
                  <a:solidFill>
                    <a:srgbClr val="FF0000"/>
                  </a:solidFill>
                  <a:latin typeface="Arial" panose="020B0604020202020204" pitchFamily="34" charset="0"/>
                  <a:cs typeface="Arial" panose="020B0604020202020204" pitchFamily="34" charset="0"/>
                </a:rPr>
                <a:t>power</a:t>
              </a:r>
              <a:r>
                <a:rPr lang="en-US" sz="1000" b="1" dirty="0">
                  <a:latin typeface="Arial" panose="020B0604020202020204" pitchFamily="34" charset="0"/>
                  <a:cs typeface="Arial" panose="020B0604020202020204" pitchFamily="34" charset="0"/>
                </a:rPr>
                <a:t> &gt; 0 </a:t>
              </a:r>
            </a:p>
          </p:txBody>
        </p:sp>
      </p:grpSp>
      <p:grpSp>
        <p:nvGrpSpPr>
          <p:cNvPr id="32" name="Group 31">
            <a:extLst>
              <a:ext uri="{FF2B5EF4-FFF2-40B4-BE49-F238E27FC236}">
                <a16:creationId xmlns:a16="http://schemas.microsoft.com/office/drawing/2014/main" id="{740EE5D3-98B3-8E68-2E44-CA28B6C5DC7C}"/>
              </a:ext>
            </a:extLst>
          </p:cNvPr>
          <p:cNvGrpSpPr/>
          <p:nvPr/>
        </p:nvGrpSpPr>
        <p:grpSpPr>
          <a:xfrm>
            <a:off x="2054159" y="1196580"/>
            <a:ext cx="3287120" cy="2180084"/>
            <a:chOff x="1814474" y="1480174"/>
            <a:chExt cx="3287120" cy="2180084"/>
          </a:xfrm>
        </p:grpSpPr>
        <p:pic>
          <p:nvPicPr>
            <p:cNvPr id="4" name="Picture 3" descr="Chart, histogram&#10;&#10;Description automatically generated">
              <a:extLst>
                <a:ext uri="{FF2B5EF4-FFF2-40B4-BE49-F238E27FC236}">
                  <a16:creationId xmlns:a16="http://schemas.microsoft.com/office/drawing/2014/main" id="{087F83BA-C6EF-561E-F39A-708FDB9D8790}"/>
                </a:ext>
              </a:extLst>
            </p:cNvPr>
            <p:cNvPicPr>
              <a:picLocks noChangeAspect="1"/>
            </p:cNvPicPr>
            <p:nvPr/>
          </p:nvPicPr>
          <p:blipFill rotWithShape="1">
            <a:blip r:embed="rId2">
              <a:extLst>
                <a:ext uri="{28A0092B-C50C-407E-A947-70E740481C1C}">
                  <a14:useLocalDpi xmlns:a14="http://schemas.microsoft.com/office/drawing/2010/main" val="0"/>
                </a:ext>
              </a:extLst>
            </a:blip>
            <a:srcRect t="5834" r="50611"/>
            <a:stretch/>
          </p:blipFill>
          <p:spPr>
            <a:xfrm>
              <a:off x="1867564" y="1585087"/>
              <a:ext cx="2844939" cy="1693258"/>
            </a:xfrm>
            <a:prstGeom prst="rect">
              <a:avLst/>
            </a:prstGeom>
          </p:spPr>
        </p:pic>
        <p:sp>
          <p:nvSpPr>
            <p:cNvPr id="5" name="TextBox 4">
              <a:extLst>
                <a:ext uri="{FF2B5EF4-FFF2-40B4-BE49-F238E27FC236}">
                  <a16:creationId xmlns:a16="http://schemas.microsoft.com/office/drawing/2014/main" id="{6E0B36AF-E1D4-129D-6CF2-CCF27F7EAA48}"/>
                </a:ext>
              </a:extLst>
            </p:cNvPr>
            <p:cNvSpPr txBox="1"/>
            <p:nvPr/>
          </p:nvSpPr>
          <p:spPr>
            <a:xfrm rot="16200000">
              <a:off x="1290192" y="2004456"/>
              <a:ext cx="1325564"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Neural activities </a:t>
              </a:r>
            </a:p>
          </p:txBody>
        </p:sp>
        <p:sp>
          <p:nvSpPr>
            <p:cNvPr id="6" name="Flowchart: Manual Operation 5">
              <a:extLst>
                <a:ext uri="{FF2B5EF4-FFF2-40B4-BE49-F238E27FC236}">
                  <a16:creationId xmlns:a16="http://schemas.microsoft.com/office/drawing/2014/main" id="{E533452C-897A-5B82-DCA1-7C33A1A2D5C4}"/>
                </a:ext>
              </a:extLst>
            </p:cNvPr>
            <p:cNvSpPr/>
            <p:nvPr/>
          </p:nvSpPr>
          <p:spPr>
            <a:xfrm>
              <a:off x="3241307" y="3166652"/>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94D3D45-817F-EB7B-B178-999135D6A2A5}"/>
                </a:ext>
              </a:extLst>
            </p:cNvPr>
            <p:cNvSpPr txBox="1"/>
            <p:nvPr/>
          </p:nvSpPr>
          <p:spPr>
            <a:xfrm>
              <a:off x="3031057" y="3380448"/>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8" name="Flowchart: Manual Operation 7">
              <a:extLst>
                <a:ext uri="{FF2B5EF4-FFF2-40B4-BE49-F238E27FC236}">
                  <a16:creationId xmlns:a16="http://schemas.microsoft.com/office/drawing/2014/main" id="{263B2A05-EAB3-1DDF-81B6-9E527A087222}"/>
                </a:ext>
              </a:extLst>
            </p:cNvPr>
            <p:cNvSpPr/>
            <p:nvPr/>
          </p:nvSpPr>
          <p:spPr>
            <a:xfrm>
              <a:off x="3970331" y="3169463"/>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C870727-246E-48AF-8E29-C9834FE8C3A2}"/>
                </a:ext>
              </a:extLst>
            </p:cNvPr>
            <p:cNvSpPr txBox="1"/>
            <p:nvPr/>
          </p:nvSpPr>
          <p:spPr>
            <a:xfrm>
              <a:off x="3760081" y="3383259"/>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15" name="TextBox 14">
              <a:extLst>
                <a:ext uri="{FF2B5EF4-FFF2-40B4-BE49-F238E27FC236}">
                  <a16:creationId xmlns:a16="http://schemas.microsoft.com/office/drawing/2014/main" id="{C99C0677-7E64-8D61-8994-5AC43E6380EC}"/>
                </a:ext>
              </a:extLst>
            </p:cNvPr>
            <p:cNvSpPr txBox="1"/>
            <p:nvPr/>
          </p:nvSpPr>
          <p:spPr>
            <a:xfrm>
              <a:off x="2504764" y="1518764"/>
              <a:ext cx="2596830"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1</a:t>
              </a:r>
              <a:endParaRPr lang="en-US" dirty="0"/>
            </a:p>
          </p:txBody>
        </p:sp>
        <p:sp>
          <p:nvSpPr>
            <p:cNvPr id="20" name="TextBox 19">
              <a:extLst>
                <a:ext uri="{FF2B5EF4-FFF2-40B4-BE49-F238E27FC236}">
                  <a16:creationId xmlns:a16="http://schemas.microsoft.com/office/drawing/2014/main" id="{BDC0B373-D6C1-1EA0-F7FB-2772F4C20D5D}"/>
                </a:ext>
              </a:extLst>
            </p:cNvPr>
            <p:cNvSpPr txBox="1"/>
            <p:nvPr/>
          </p:nvSpPr>
          <p:spPr>
            <a:xfrm>
              <a:off x="2245290" y="3278345"/>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grpSp>
      <p:grpSp>
        <p:nvGrpSpPr>
          <p:cNvPr id="35" name="Group 34">
            <a:extLst>
              <a:ext uri="{FF2B5EF4-FFF2-40B4-BE49-F238E27FC236}">
                <a16:creationId xmlns:a16="http://schemas.microsoft.com/office/drawing/2014/main" id="{3D33954E-7F4B-B59B-9122-D9E3BFDA12E7}"/>
              </a:ext>
            </a:extLst>
          </p:cNvPr>
          <p:cNvGrpSpPr/>
          <p:nvPr/>
        </p:nvGrpSpPr>
        <p:grpSpPr>
          <a:xfrm>
            <a:off x="8299659" y="2844313"/>
            <a:ext cx="3791220" cy="2189612"/>
            <a:chOff x="6819515" y="2621752"/>
            <a:chExt cx="3791220" cy="2189612"/>
          </a:xfrm>
        </p:grpSpPr>
        <p:pic>
          <p:nvPicPr>
            <p:cNvPr id="17" name="Picture 16" descr="Chart, histogram&#10;&#10;Description automatically generated">
              <a:extLst>
                <a:ext uri="{FF2B5EF4-FFF2-40B4-BE49-F238E27FC236}">
                  <a16:creationId xmlns:a16="http://schemas.microsoft.com/office/drawing/2014/main" id="{EF25189E-999B-B82E-40ED-DDE7C358DD18}"/>
                </a:ext>
              </a:extLst>
            </p:cNvPr>
            <p:cNvPicPr>
              <a:picLocks noChangeAspect="1"/>
            </p:cNvPicPr>
            <p:nvPr/>
          </p:nvPicPr>
          <p:blipFill rotWithShape="1">
            <a:blip r:embed="rId3">
              <a:extLst>
                <a:ext uri="{28A0092B-C50C-407E-A947-70E740481C1C}">
                  <a14:useLocalDpi xmlns:a14="http://schemas.microsoft.com/office/drawing/2010/main" val="0"/>
                </a:ext>
              </a:extLst>
            </a:blip>
            <a:srcRect t="5834" r="50611"/>
            <a:stretch/>
          </p:blipFill>
          <p:spPr>
            <a:xfrm>
              <a:off x="6819515" y="2779552"/>
              <a:ext cx="2844939" cy="1693258"/>
            </a:xfrm>
            <a:prstGeom prst="rect">
              <a:avLst/>
            </a:prstGeom>
          </p:spPr>
        </p:pic>
        <p:sp>
          <p:nvSpPr>
            <p:cNvPr id="21" name="TextBox 20">
              <a:extLst>
                <a:ext uri="{FF2B5EF4-FFF2-40B4-BE49-F238E27FC236}">
                  <a16:creationId xmlns:a16="http://schemas.microsoft.com/office/drawing/2014/main" id="{1320F6AC-D351-B4D8-EAD2-0BD43F9944D4}"/>
                </a:ext>
              </a:extLst>
            </p:cNvPr>
            <p:cNvSpPr txBox="1"/>
            <p:nvPr/>
          </p:nvSpPr>
          <p:spPr>
            <a:xfrm>
              <a:off x="7348384" y="4472810"/>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22" name="TextBox 21">
              <a:extLst>
                <a:ext uri="{FF2B5EF4-FFF2-40B4-BE49-F238E27FC236}">
                  <a16:creationId xmlns:a16="http://schemas.microsoft.com/office/drawing/2014/main" id="{1C9D3612-DC80-5DFD-7510-5DFD48F3174D}"/>
                </a:ext>
              </a:extLst>
            </p:cNvPr>
            <p:cNvSpPr txBox="1"/>
            <p:nvPr/>
          </p:nvSpPr>
          <p:spPr>
            <a:xfrm>
              <a:off x="8013905" y="2621752"/>
              <a:ext cx="2596830"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3</a:t>
              </a:r>
              <a:endParaRPr lang="en-US" dirty="0"/>
            </a:p>
          </p:txBody>
        </p:sp>
        <p:sp>
          <p:nvSpPr>
            <p:cNvPr id="27" name="Flowchart: Manual Operation 26">
              <a:extLst>
                <a:ext uri="{FF2B5EF4-FFF2-40B4-BE49-F238E27FC236}">
                  <a16:creationId xmlns:a16="http://schemas.microsoft.com/office/drawing/2014/main" id="{6CB24E9B-A0C8-CBF0-D15A-53DB9F4BBD82}"/>
                </a:ext>
              </a:extLst>
            </p:cNvPr>
            <p:cNvSpPr/>
            <p:nvPr/>
          </p:nvSpPr>
          <p:spPr>
            <a:xfrm>
              <a:off x="8618306" y="4320569"/>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DB077CEB-93D3-B3B0-C090-17BD190F79CB}"/>
                </a:ext>
              </a:extLst>
            </p:cNvPr>
            <p:cNvSpPr txBox="1"/>
            <p:nvPr/>
          </p:nvSpPr>
          <p:spPr>
            <a:xfrm>
              <a:off x="8408056" y="4534365"/>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grpSp>
      <p:grpSp>
        <p:nvGrpSpPr>
          <p:cNvPr id="34" name="Group 33">
            <a:extLst>
              <a:ext uri="{FF2B5EF4-FFF2-40B4-BE49-F238E27FC236}">
                <a16:creationId xmlns:a16="http://schemas.microsoft.com/office/drawing/2014/main" id="{307D2656-E60C-9BBB-B04B-7FA7490F9827}"/>
              </a:ext>
            </a:extLst>
          </p:cNvPr>
          <p:cNvGrpSpPr/>
          <p:nvPr/>
        </p:nvGrpSpPr>
        <p:grpSpPr>
          <a:xfrm>
            <a:off x="5690477" y="2882280"/>
            <a:ext cx="3508578" cy="2199325"/>
            <a:chOff x="976347" y="4336796"/>
            <a:chExt cx="3508578" cy="2199325"/>
          </a:xfrm>
        </p:grpSpPr>
        <p:pic>
          <p:nvPicPr>
            <p:cNvPr id="24" name="Picture 23" descr="Chart, histogram, scatter chart&#10;&#10;Description automatically generated">
              <a:extLst>
                <a:ext uri="{FF2B5EF4-FFF2-40B4-BE49-F238E27FC236}">
                  <a16:creationId xmlns:a16="http://schemas.microsoft.com/office/drawing/2014/main" id="{2B814D09-4BEA-07C5-867F-912BD2752C9F}"/>
                </a:ext>
              </a:extLst>
            </p:cNvPr>
            <p:cNvPicPr>
              <a:picLocks noChangeAspect="1"/>
            </p:cNvPicPr>
            <p:nvPr/>
          </p:nvPicPr>
          <p:blipFill rotWithShape="1">
            <a:blip r:embed="rId4">
              <a:extLst>
                <a:ext uri="{28A0092B-C50C-407E-A947-70E740481C1C}">
                  <a14:useLocalDpi xmlns:a14="http://schemas.microsoft.com/office/drawing/2010/main" val="0"/>
                </a:ext>
              </a:extLst>
            </a:blip>
            <a:srcRect t="-1674" r="50433" b="-1"/>
            <a:stretch/>
          </p:blipFill>
          <p:spPr>
            <a:xfrm>
              <a:off x="976347" y="4341066"/>
              <a:ext cx="2855194" cy="1828284"/>
            </a:xfrm>
            <a:prstGeom prst="rect">
              <a:avLst/>
            </a:prstGeom>
          </p:spPr>
        </p:pic>
        <p:sp>
          <p:nvSpPr>
            <p:cNvPr id="26" name="TextBox 25">
              <a:extLst>
                <a:ext uri="{FF2B5EF4-FFF2-40B4-BE49-F238E27FC236}">
                  <a16:creationId xmlns:a16="http://schemas.microsoft.com/office/drawing/2014/main" id="{9DFD7271-ED8D-59BA-9C51-12D3F212EC3D}"/>
                </a:ext>
              </a:extLst>
            </p:cNvPr>
            <p:cNvSpPr txBox="1"/>
            <p:nvPr/>
          </p:nvSpPr>
          <p:spPr>
            <a:xfrm>
              <a:off x="1610466" y="6118511"/>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29" name="Flowchart: Manual Operation 28">
              <a:extLst>
                <a:ext uri="{FF2B5EF4-FFF2-40B4-BE49-F238E27FC236}">
                  <a16:creationId xmlns:a16="http://schemas.microsoft.com/office/drawing/2014/main" id="{1B35AC4B-26C1-AFDC-5F3C-B4F6ABC79475}"/>
                </a:ext>
              </a:extLst>
            </p:cNvPr>
            <p:cNvSpPr/>
            <p:nvPr/>
          </p:nvSpPr>
          <p:spPr>
            <a:xfrm>
              <a:off x="2763924" y="6045326"/>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E6E006B-882F-20AD-55A1-E98DE2CA7508}"/>
                </a:ext>
              </a:extLst>
            </p:cNvPr>
            <p:cNvSpPr txBox="1"/>
            <p:nvPr/>
          </p:nvSpPr>
          <p:spPr>
            <a:xfrm>
              <a:off x="2553674" y="6259122"/>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31" name="TextBox 30">
              <a:extLst>
                <a:ext uri="{FF2B5EF4-FFF2-40B4-BE49-F238E27FC236}">
                  <a16:creationId xmlns:a16="http://schemas.microsoft.com/office/drawing/2014/main" id="{A466FC9A-8B4C-0CDA-7678-EC497361D2DB}"/>
                </a:ext>
              </a:extLst>
            </p:cNvPr>
            <p:cNvSpPr txBox="1"/>
            <p:nvPr/>
          </p:nvSpPr>
          <p:spPr>
            <a:xfrm>
              <a:off x="1888095" y="4336796"/>
              <a:ext cx="2596830"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2</a:t>
              </a:r>
              <a:endParaRPr lang="en-US" dirty="0"/>
            </a:p>
          </p:txBody>
        </p:sp>
      </p:grpSp>
      <p:grpSp>
        <p:nvGrpSpPr>
          <p:cNvPr id="43" name="Group 42">
            <a:extLst>
              <a:ext uri="{FF2B5EF4-FFF2-40B4-BE49-F238E27FC236}">
                <a16:creationId xmlns:a16="http://schemas.microsoft.com/office/drawing/2014/main" id="{B28BEFE3-7DEB-C6E9-D0B0-84350F199C3A}"/>
              </a:ext>
            </a:extLst>
          </p:cNvPr>
          <p:cNvGrpSpPr/>
          <p:nvPr/>
        </p:nvGrpSpPr>
        <p:grpSpPr>
          <a:xfrm>
            <a:off x="2140672" y="4724044"/>
            <a:ext cx="3263325" cy="2152114"/>
            <a:chOff x="2140672" y="4724044"/>
            <a:chExt cx="3263325" cy="2152114"/>
          </a:xfrm>
        </p:grpSpPr>
        <p:pic>
          <p:nvPicPr>
            <p:cNvPr id="37" name="Picture 36" descr="Chart, scatter chart&#10;&#10;Description automatically generated">
              <a:extLst>
                <a:ext uri="{FF2B5EF4-FFF2-40B4-BE49-F238E27FC236}">
                  <a16:creationId xmlns:a16="http://schemas.microsoft.com/office/drawing/2014/main" id="{4928F773-07EB-7E14-5E8A-369492C59DE3}"/>
                </a:ext>
              </a:extLst>
            </p:cNvPr>
            <p:cNvPicPr>
              <a:picLocks noChangeAspect="1"/>
            </p:cNvPicPr>
            <p:nvPr/>
          </p:nvPicPr>
          <p:blipFill rotWithShape="1">
            <a:blip r:embed="rId5">
              <a:extLst>
                <a:ext uri="{28A0092B-C50C-407E-A947-70E740481C1C}">
                  <a14:useLocalDpi xmlns:a14="http://schemas.microsoft.com/office/drawing/2010/main" val="0"/>
                </a:ext>
              </a:extLst>
            </a:blip>
            <a:srcRect t="2652" r="50794"/>
            <a:stretch/>
          </p:blipFill>
          <p:spPr>
            <a:xfrm>
              <a:off x="2140672" y="4739433"/>
              <a:ext cx="2834403" cy="1750491"/>
            </a:xfrm>
            <a:prstGeom prst="rect">
              <a:avLst/>
            </a:prstGeom>
          </p:spPr>
        </p:pic>
        <p:sp>
          <p:nvSpPr>
            <p:cNvPr id="39" name="TextBox 38">
              <a:extLst>
                <a:ext uri="{FF2B5EF4-FFF2-40B4-BE49-F238E27FC236}">
                  <a16:creationId xmlns:a16="http://schemas.microsoft.com/office/drawing/2014/main" id="{F3CDAD67-1C53-D90C-4A1A-EE3ECB17BF98}"/>
                </a:ext>
              </a:extLst>
            </p:cNvPr>
            <p:cNvSpPr txBox="1"/>
            <p:nvPr/>
          </p:nvSpPr>
          <p:spPr>
            <a:xfrm>
              <a:off x="2807167" y="4724044"/>
              <a:ext cx="2596830"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4</a:t>
              </a:r>
              <a:endParaRPr lang="en-US" dirty="0"/>
            </a:p>
          </p:txBody>
        </p:sp>
        <p:sp>
          <p:nvSpPr>
            <p:cNvPr id="40" name="Flowchart: Manual Operation 39">
              <a:extLst>
                <a:ext uri="{FF2B5EF4-FFF2-40B4-BE49-F238E27FC236}">
                  <a16:creationId xmlns:a16="http://schemas.microsoft.com/office/drawing/2014/main" id="{4D51F5BD-12D5-DCF5-B848-10707BC3B608}"/>
                </a:ext>
              </a:extLst>
            </p:cNvPr>
            <p:cNvSpPr/>
            <p:nvPr/>
          </p:nvSpPr>
          <p:spPr>
            <a:xfrm>
              <a:off x="3933776" y="6385363"/>
              <a:ext cx="45719" cy="221281"/>
            </a:xfrm>
            <a:prstGeom prst="flowChartManualOperation">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3C990422-F3A0-0CDA-5204-392F8EAFE6EF}"/>
                </a:ext>
              </a:extLst>
            </p:cNvPr>
            <p:cNvSpPr txBox="1"/>
            <p:nvPr/>
          </p:nvSpPr>
          <p:spPr>
            <a:xfrm>
              <a:off x="3723526" y="6599159"/>
              <a:ext cx="675934" cy="276999"/>
            </a:xfrm>
            <a:prstGeom prst="rect">
              <a:avLst/>
            </a:prstGeom>
            <a:noFill/>
          </p:spPr>
          <p:txBody>
            <a:bodyPr wrap="square">
              <a:spAutoFit/>
            </a:bodyPr>
            <a:lstStyle/>
            <a:p>
              <a:r>
                <a:rPr lang="en-US" sz="1200" dirty="0">
                  <a:solidFill>
                    <a:srgbClr val="FF7F7F"/>
                  </a:solidFill>
                  <a:latin typeface="Arial" panose="020B0604020202020204" pitchFamily="34" charset="0"/>
                  <a:cs typeface="Arial" panose="020B0604020202020204" pitchFamily="34" charset="0"/>
                </a:rPr>
                <a:t>SLM</a:t>
              </a:r>
            </a:p>
          </p:txBody>
        </p:sp>
        <p:sp>
          <p:nvSpPr>
            <p:cNvPr id="42" name="TextBox 41">
              <a:extLst>
                <a:ext uri="{FF2B5EF4-FFF2-40B4-BE49-F238E27FC236}">
                  <a16:creationId xmlns:a16="http://schemas.microsoft.com/office/drawing/2014/main" id="{ED493DA7-C897-C9D9-2722-272E13A8FFF5}"/>
                </a:ext>
              </a:extLst>
            </p:cNvPr>
            <p:cNvSpPr txBox="1"/>
            <p:nvPr/>
          </p:nvSpPr>
          <p:spPr>
            <a:xfrm>
              <a:off x="2734649" y="6505313"/>
              <a:ext cx="785767" cy="33855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grpSp>
    </p:spTree>
    <p:extLst>
      <p:ext uri="{BB962C8B-B14F-4D97-AF65-F5344CB8AC3E}">
        <p14:creationId xmlns:p14="http://schemas.microsoft.com/office/powerpoint/2010/main" val="64310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759259" y="190737"/>
            <a:ext cx="10515600" cy="1325563"/>
          </a:xfrm>
        </p:spPr>
        <p:txBody>
          <a:bodyPr>
            <a:normAutofit/>
          </a:bodyPr>
          <a:lstStyle/>
          <a:p>
            <a:pPr algn="ctr"/>
            <a:r>
              <a:rPr lang="en-US" sz="4000" spc="-50" dirty="0">
                <a:solidFill>
                  <a:srgbClr val="01204E"/>
                </a:solidFill>
                <a:effectLst/>
                <a:ea typeface="Times New Roman" panose="02020603050405020304" pitchFamily="18" charset="0"/>
              </a:rPr>
              <a:t>SLM: </a:t>
            </a:r>
            <a:r>
              <a:rPr lang="en-US" sz="4000" dirty="0">
                <a:solidFill>
                  <a:schemeClr val="tx1"/>
                </a:solidFill>
                <a:latin typeface="Arial" panose="020B0604020202020204" pitchFamily="34" charset="0"/>
                <a:cs typeface="Arial" panose="020B0604020202020204" pitchFamily="34" charset="0"/>
              </a:rPr>
              <a:t>GCamp6s-CamkII, Cross-talk</a:t>
            </a:r>
            <a:br>
              <a:rPr lang="en-US" sz="4000" dirty="0">
                <a:latin typeface="Arial" panose="020B0604020202020204" pitchFamily="34" charset="0"/>
                <a:cs typeface="Arial" panose="020B0604020202020204" pitchFamily="34" charset="0"/>
              </a:rPr>
            </a:br>
            <a:endParaRPr lang="en-US" sz="4000" dirty="0"/>
          </a:p>
        </p:txBody>
      </p:sp>
      <p:pic>
        <p:nvPicPr>
          <p:cNvPr id="14" name="Picture 13">
            <a:extLst>
              <a:ext uri="{FF2B5EF4-FFF2-40B4-BE49-F238E27FC236}">
                <a16:creationId xmlns:a16="http://schemas.microsoft.com/office/drawing/2014/main" id="{0BE22044-0B8A-26F7-04E1-306A50F83978}"/>
              </a:ext>
            </a:extLst>
          </p:cNvPr>
          <p:cNvPicPr>
            <a:picLocks noChangeAspect="1"/>
          </p:cNvPicPr>
          <p:nvPr/>
        </p:nvPicPr>
        <p:blipFill>
          <a:blip r:embed="rId3"/>
          <a:stretch>
            <a:fillRect/>
          </a:stretch>
        </p:blipFill>
        <p:spPr>
          <a:xfrm>
            <a:off x="2349376" y="1618826"/>
            <a:ext cx="7335366" cy="2910556"/>
          </a:xfrm>
          <a:prstGeom prst="rect">
            <a:avLst/>
          </a:prstGeom>
        </p:spPr>
      </p:pic>
      <p:sp>
        <p:nvSpPr>
          <p:cNvPr id="18" name="TextBox 17">
            <a:extLst>
              <a:ext uri="{FF2B5EF4-FFF2-40B4-BE49-F238E27FC236}">
                <a16:creationId xmlns:a16="http://schemas.microsoft.com/office/drawing/2014/main" id="{EEBE4655-2418-5279-3A61-82D893EE8235}"/>
              </a:ext>
            </a:extLst>
          </p:cNvPr>
          <p:cNvSpPr txBox="1"/>
          <p:nvPr/>
        </p:nvSpPr>
        <p:spPr>
          <a:xfrm>
            <a:off x="2476500" y="5347124"/>
            <a:ext cx="7696200" cy="923330"/>
          </a:xfrm>
          <a:prstGeom prst="rect">
            <a:avLst/>
          </a:prstGeom>
          <a:noFill/>
        </p:spPr>
        <p:txBody>
          <a:bodyPr wrap="square">
            <a:spAutoFit/>
          </a:bodyPr>
          <a:lstStyle/>
          <a:p>
            <a:r>
              <a:rPr lang="en-US" dirty="0"/>
              <a:t>FOV: 512 x 512 pixels,  697.2 x 697.2 µm,   3 Planes with inter plane &gt; 40 µm</a:t>
            </a:r>
          </a:p>
          <a:p>
            <a:r>
              <a:rPr lang="en-US" dirty="0"/>
              <a:t>Sampling rate: 6.9 Hz</a:t>
            </a:r>
          </a:p>
          <a:p>
            <a:r>
              <a:rPr lang="en-US" b="1" dirty="0"/>
              <a:t>2P laser scanning power   &lt;  30 </a:t>
            </a:r>
            <a:r>
              <a:rPr lang="en-US" b="1" dirty="0" err="1"/>
              <a:t>mW</a:t>
            </a:r>
            <a:r>
              <a:rPr lang="en-US" b="1" dirty="0"/>
              <a:t>  is safe  </a:t>
            </a:r>
          </a:p>
        </p:txBody>
      </p:sp>
      <p:sp>
        <p:nvSpPr>
          <p:cNvPr id="23" name="TextBox 22">
            <a:extLst>
              <a:ext uri="{FF2B5EF4-FFF2-40B4-BE49-F238E27FC236}">
                <a16:creationId xmlns:a16="http://schemas.microsoft.com/office/drawing/2014/main" id="{CCC19EE4-B7FD-51F6-EA3B-F66E68083026}"/>
              </a:ext>
            </a:extLst>
          </p:cNvPr>
          <p:cNvSpPr txBox="1"/>
          <p:nvPr/>
        </p:nvSpPr>
        <p:spPr>
          <a:xfrm>
            <a:off x="2476500" y="4977792"/>
            <a:ext cx="6096000" cy="369332"/>
          </a:xfrm>
          <a:prstGeom prst="rect">
            <a:avLst/>
          </a:prstGeom>
          <a:noFill/>
        </p:spPr>
        <p:txBody>
          <a:bodyPr wrap="square">
            <a:spAutoFit/>
          </a:bodyPr>
          <a:lstStyle/>
          <a:p>
            <a:pPr algn="ctr"/>
            <a:r>
              <a:rPr lang="en-US" sz="1800" b="1" dirty="0">
                <a:effectLst/>
              </a:rPr>
              <a:t>Cross-talk of ChroME2f</a:t>
            </a:r>
          </a:p>
        </p:txBody>
      </p:sp>
    </p:spTree>
    <p:extLst>
      <p:ext uri="{BB962C8B-B14F-4D97-AF65-F5344CB8AC3E}">
        <p14:creationId xmlns:p14="http://schemas.microsoft.com/office/powerpoint/2010/main" val="223391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759259" y="0"/>
            <a:ext cx="10515600" cy="1325563"/>
          </a:xfrm>
        </p:spPr>
        <p:txBody>
          <a:bodyPr>
            <a:normAutofit/>
          </a:bodyPr>
          <a:lstStyle/>
          <a:p>
            <a:pPr algn="ctr"/>
            <a:r>
              <a:rPr lang="en-US" sz="4000" spc="-50" dirty="0">
                <a:solidFill>
                  <a:srgbClr val="FF0000"/>
                </a:solidFill>
                <a:effectLst/>
                <a:ea typeface="Times New Roman" panose="02020603050405020304" pitchFamily="18" charset="0"/>
              </a:rPr>
              <a:t>Limited</a:t>
            </a:r>
            <a:r>
              <a:rPr lang="en-US" sz="4000" spc="-50" dirty="0">
                <a:solidFill>
                  <a:srgbClr val="01204E"/>
                </a:solidFill>
                <a:effectLst/>
                <a:ea typeface="Times New Roman" panose="02020603050405020304" pitchFamily="18" charset="0"/>
              </a:rPr>
              <a:t> SLM Targets: </a:t>
            </a:r>
            <a:r>
              <a:rPr lang="en-US" sz="4000" dirty="0">
                <a:solidFill>
                  <a:schemeClr val="tx1"/>
                </a:solidFill>
                <a:latin typeface="Arial" panose="020B0604020202020204" pitchFamily="34" charset="0"/>
                <a:cs typeface="Arial" panose="020B0604020202020204" pitchFamily="34" charset="0"/>
              </a:rPr>
              <a:t>GCamp6s-CamkII</a:t>
            </a:r>
            <a:endParaRPr lang="en-US" sz="4000" dirty="0"/>
          </a:p>
        </p:txBody>
      </p:sp>
      <p:pic>
        <p:nvPicPr>
          <p:cNvPr id="4" name="Picture 3" descr="A picture containing red&#10;&#10;Description automatically generated">
            <a:extLst>
              <a:ext uri="{FF2B5EF4-FFF2-40B4-BE49-F238E27FC236}">
                <a16:creationId xmlns:a16="http://schemas.microsoft.com/office/drawing/2014/main" id="{12E1ED5D-8B84-D568-FDD6-07562F9CD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714" y="1847426"/>
            <a:ext cx="3447627" cy="3447627"/>
          </a:xfrm>
          <a:prstGeom prst="rect">
            <a:avLst/>
          </a:prstGeom>
        </p:spPr>
      </p:pic>
      <p:sp>
        <p:nvSpPr>
          <p:cNvPr id="6" name="Isosceles Triangle 5">
            <a:extLst>
              <a:ext uri="{FF2B5EF4-FFF2-40B4-BE49-F238E27FC236}">
                <a16:creationId xmlns:a16="http://schemas.microsoft.com/office/drawing/2014/main" id="{FE7F7D68-94B7-33B6-08E0-6B28410D2EDD}"/>
              </a:ext>
            </a:extLst>
          </p:cNvPr>
          <p:cNvSpPr/>
          <p:nvPr/>
        </p:nvSpPr>
        <p:spPr>
          <a:xfrm rot="11820995">
            <a:off x="4232527" y="2869913"/>
            <a:ext cx="135025" cy="30546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E8BA218-9144-27E9-5977-BC2AC098C9EB}"/>
              </a:ext>
            </a:extLst>
          </p:cNvPr>
          <p:cNvSpPr/>
          <p:nvPr/>
        </p:nvSpPr>
        <p:spPr>
          <a:xfrm rot="11820995">
            <a:off x="4550025" y="3943063"/>
            <a:ext cx="135025" cy="30546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6D08C6-D297-C0F3-0E2A-63B45BD52CD0}"/>
              </a:ext>
            </a:extLst>
          </p:cNvPr>
          <p:cNvSpPr txBox="1"/>
          <p:nvPr/>
        </p:nvSpPr>
        <p:spPr>
          <a:xfrm>
            <a:off x="5968155" y="2099313"/>
            <a:ext cx="4801445" cy="2308324"/>
          </a:xfrm>
          <a:prstGeom prst="rect">
            <a:avLst/>
          </a:prstGeom>
          <a:noFill/>
        </p:spPr>
        <p:txBody>
          <a:bodyPr wrap="square">
            <a:spAutoFit/>
          </a:bodyPr>
          <a:lstStyle/>
          <a:p>
            <a:r>
              <a:rPr lang="en-US" dirty="0"/>
              <a:t>Summary from </a:t>
            </a:r>
            <a:r>
              <a:rPr lang="en-US" b="1" dirty="0"/>
              <a:t>multiple recording days from 3 mice:</a:t>
            </a:r>
          </a:p>
          <a:p>
            <a:r>
              <a:rPr lang="en-US" dirty="0"/>
              <a:t> </a:t>
            </a:r>
          </a:p>
          <a:p>
            <a:r>
              <a:rPr lang="en-US" dirty="0"/>
              <a:t>Less than &lt; 8 SLM targets could found across multiple planes within the </a:t>
            </a:r>
            <a:r>
              <a:rPr lang="en-US" sz="1800" dirty="0"/>
              <a:t>697.2 x 697.2 µm, within depth between 80 µm and 240 µm.</a:t>
            </a:r>
          </a:p>
          <a:p>
            <a:endParaRPr lang="en-US" b="1" dirty="0"/>
          </a:p>
          <a:p>
            <a:endParaRPr lang="en-US" b="1" dirty="0"/>
          </a:p>
        </p:txBody>
      </p:sp>
      <p:sp>
        <p:nvSpPr>
          <p:cNvPr id="12" name="TextBox 11">
            <a:extLst>
              <a:ext uri="{FF2B5EF4-FFF2-40B4-BE49-F238E27FC236}">
                <a16:creationId xmlns:a16="http://schemas.microsoft.com/office/drawing/2014/main" id="{1E111AE9-8995-2A8F-0172-0BA2E80F6584}"/>
              </a:ext>
            </a:extLst>
          </p:cNvPr>
          <p:cNvSpPr txBox="1"/>
          <p:nvPr/>
        </p:nvSpPr>
        <p:spPr>
          <a:xfrm>
            <a:off x="1765100" y="1401828"/>
            <a:ext cx="6096000" cy="369332"/>
          </a:xfrm>
          <a:prstGeom prst="rect">
            <a:avLst/>
          </a:prstGeom>
          <a:noFill/>
        </p:spPr>
        <p:txBody>
          <a:bodyPr wrap="square">
            <a:spAutoFit/>
          </a:bodyPr>
          <a:lstStyle/>
          <a:p>
            <a:r>
              <a:rPr lang="en-US" dirty="0"/>
              <a:t>Example 2P FOV, Red Channels (mRuby3)</a:t>
            </a:r>
          </a:p>
        </p:txBody>
      </p:sp>
    </p:spTree>
    <p:extLst>
      <p:ext uri="{BB962C8B-B14F-4D97-AF65-F5344CB8AC3E}">
        <p14:creationId xmlns:p14="http://schemas.microsoft.com/office/powerpoint/2010/main" val="407053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759259" y="0"/>
            <a:ext cx="10515600" cy="1325563"/>
          </a:xfrm>
        </p:spPr>
        <p:txBody>
          <a:bodyPr>
            <a:normAutofit/>
          </a:bodyPr>
          <a:lstStyle/>
          <a:p>
            <a:pPr algn="ctr"/>
            <a:r>
              <a:rPr lang="en-US" sz="4000" spc="-50" dirty="0">
                <a:solidFill>
                  <a:srgbClr val="FF0000"/>
                </a:solidFill>
                <a:effectLst/>
                <a:ea typeface="Times New Roman" panose="02020603050405020304" pitchFamily="18" charset="0"/>
              </a:rPr>
              <a:t>Limited</a:t>
            </a:r>
            <a:r>
              <a:rPr lang="en-US" sz="4000" spc="-50" dirty="0">
                <a:solidFill>
                  <a:srgbClr val="01204E"/>
                </a:solidFill>
                <a:effectLst/>
                <a:ea typeface="Times New Roman" panose="02020603050405020304" pitchFamily="18" charset="0"/>
              </a:rPr>
              <a:t> SLM Targets: </a:t>
            </a:r>
            <a:r>
              <a:rPr lang="en-US" sz="4000" dirty="0">
                <a:solidFill>
                  <a:schemeClr val="tx1"/>
                </a:solidFill>
                <a:latin typeface="Arial" panose="020B0604020202020204" pitchFamily="34" charset="0"/>
                <a:cs typeface="Arial" panose="020B0604020202020204" pitchFamily="34" charset="0"/>
              </a:rPr>
              <a:t>GCamp6s-CamkII</a:t>
            </a:r>
            <a:endParaRPr lang="en-US" sz="4000" dirty="0"/>
          </a:p>
        </p:txBody>
      </p:sp>
      <p:sp>
        <p:nvSpPr>
          <p:cNvPr id="12" name="TextBox 11">
            <a:extLst>
              <a:ext uri="{FF2B5EF4-FFF2-40B4-BE49-F238E27FC236}">
                <a16:creationId xmlns:a16="http://schemas.microsoft.com/office/drawing/2014/main" id="{1E111AE9-8995-2A8F-0172-0BA2E80F6584}"/>
              </a:ext>
            </a:extLst>
          </p:cNvPr>
          <p:cNvSpPr txBox="1"/>
          <p:nvPr/>
        </p:nvSpPr>
        <p:spPr>
          <a:xfrm>
            <a:off x="1765100" y="1401828"/>
            <a:ext cx="6096000" cy="369332"/>
          </a:xfrm>
          <a:prstGeom prst="rect">
            <a:avLst/>
          </a:prstGeom>
          <a:noFill/>
        </p:spPr>
        <p:txBody>
          <a:bodyPr wrap="square">
            <a:spAutoFit/>
          </a:bodyPr>
          <a:lstStyle/>
          <a:p>
            <a:r>
              <a:rPr lang="en-US" dirty="0"/>
              <a:t>Example Brain Slice, Red (mRuby3)</a:t>
            </a:r>
          </a:p>
        </p:txBody>
      </p:sp>
      <p:pic>
        <p:nvPicPr>
          <p:cNvPr id="5" name="Picture 4">
            <a:extLst>
              <a:ext uri="{FF2B5EF4-FFF2-40B4-BE49-F238E27FC236}">
                <a16:creationId xmlns:a16="http://schemas.microsoft.com/office/drawing/2014/main" id="{6D027D91-F939-D1C9-C6FE-CE877FD71946}"/>
              </a:ext>
            </a:extLst>
          </p:cNvPr>
          <p:cNvPicPr>
            <a:picLocks noChangeAspect="1"/>
          </p:cNvPicPr>
          <p:nvPr/>
        </p:nvPicPr>
        <p:blipFill>
          <a:blip r:embed="rId2"/>
          <a:stretch>
            <a:fillRect/>
          </a:stretch>
        </p:blipFill>
        <p:spPr>
          <a:xfrm>
            <a:off x="1047379" y="1771160"/>
            <a:ext cx="4920776" cy="4947920"/>
          </a:xfrm>
          <a:prstGeom prst="rect">
            <a:avLst/>
          </a:prstGeom>
        </p:spPr>
      </p:pic>
      <p:pic>
        <p:nvPicPr>
          <p:cNvPr id="10" name="Picture 9">
            <a:extLst>
              <a:ext uri="{FF2B5EF4-FFF2-40B4-BE49-F238E27FC236}">
                <a16:creationId xmlns:a16="http://schemas.microsoft.com/office/drawing/2014/main" id="{1E482392-8639-B8B4-7E86-B204D9598906}"/>
              </a:ext>
            </a:extLst>
          </p:cNvPr>
          <p:cNvPicPr>
            <a:picLocks noChangeAspect="1"/>
          </p:cNvPicPr>
          <p:nvPr/>
        </p:nvPicPr>
        <p:blipFill rotWithShape="1">
          <a:blip r:embed="rId3"/>
          <a:srcRect l="19775" t="793" r="50318" b="53714"/>
          <a:stretch/>
        </p:blipFill>
        <p:spPr>
          <a:xfrm rot="801025" flipH="1">
            <a:off x="6588137" y="2072051"/>
            <a:ext cx="3148189" cy="4631112"/>
          </a:xfrm>
          <a:prstGeom prst="rect">
            <a:avLst/>
          </a:prstGeom>
        </p:spPr>
      </p:pic>
      <p:sp>
        <p:nvSpPr>
          <p:cNvPr id="11" name="TextBox 10">
            <a:extLst>
              <a:ext uri="{FF2B5EF4-FFF2-40B4-BE49-F238E27FC236}">
                <a16:creationId xmlns:a16="http://schemas.microsoft.com/office/drawing/2014/main" id="{15F9B7A1-B5E9-6256-FBCD-690CC0C15077}"/>
              </a:ext>
            </a:extLst>
          </p:cNvPr>
          <p:cNvSpPr txBox="1"/>
          <p:nvPr/>
        </p:nvSpPr>
        <p:spPr>
          <a:xfrm>
            <a:off x="8226859" y="1363695"/>
            <a:ext cx="3048000" cy="369332"/>
          </a:xfrm>
          <a:prstGeom prst="rect">
            <a:avLst/>
          </a:prstGeom>
          <a:noFill/>
        </p:spPr>
        <p:txBody>
          <a:bodyPr wrap="square">
            <a:spAutoFit/>
          </a:bodyPr>
          <a:lstStyle/>
          <a:p>
            <a:r>
              <a:rPr lang="en-US" dirty="0"/>
              <a:t>Ref by google</a:t>
            </a:r>
          </a:p>
        </p:txBody>
      </p:sp>
      <p:sp>
        <p:nvSpPr>
          <p:cNvPr id="14" name="TextBox 13">
            <a:extLst>
              <a:ext uri="{FF2B5EF4-FFF2-40B4-BE49-F238E27FC236}">
                <a16:creationId xmlns:a16="http://schemas.microsoft.com/office/drawing/2014/main" id="{AC22F9D4-FB26-817A-C003-7B998E87374C}"/>
              </a:ext>
            </a:extLst>
          </p:cNvPr>
          <p:cNvSpPr txBox="1"/>
          <p:nvPr/>
        </p:nvSpPr>
        <p:spPr>
          <a:xfrm>
            <a:off x="9685867" y="5701044"/>
            <a:ext cx="2646820" cy="646331"/>
          </a:xfrm>
          <a:prstGeom prst="rect">
            <a:avLst/>
          </a:prstGeom>
          <a:noFill/>
        </p:spPr>
        <p:txBody>
          <a:bodyPr wrap="square">
            <a:spAutoFit/>
          </a:bodyPr>
          <a:lstStyle/>
          <a:p>
            <a:r>
              <a:rPr lang="en-US" dirty="0"/>
              <a:t>Almost no cells at layer II&amp;III</a:t>
            </a:r>
          </a:p>
        </p:txBody>
      </p:sp>
      <p:cxnSp>
        <p:nvCxnSpPr>
          <p:cNvPr id="16" name="Straight Arrow Connector 15">
            <a:extLst>
              <a:ext uri="{FF2B5EF4-FFF2-40B4-BE49-F238E27FC236}">
                <a16:creationId xmlns:a16="http://schemas.microsoft.com/office/drawing/2014/main" id="{AE58F483-714E-B0A2-7D15-07B9D4E2A2EB}"/>
              </a:ext>
            </a:extLst>
          </p:cNvPr>
          <p:cNvCxnSpPr>
            <a:cxnSpLocks/>
          </p:cNvCxnSpPr>
          <p:nvPr/>
        </p:nvCxnSpPr>
        <p:spPr>
          <a:xfrm flipH="1">
            <a:off x="4033945" y="3592536"/>
            <a:ext cx="395815" cy="369332"/>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5EE45BC-85A4-1B93-7007-808126F13E1A}"/>
              </a:ext>
            </a:extLst>
          </p:cNvPr>
          <p:cNvSpPr txBox="1"/>
          <p:nvPr/>
        </p:nvSpPr>
        <p:spPr>
          <a:xfrm>
            <a:off x="4246880" y="3592536"/>
            <a:ext cx="1803743" cy="369332"/>
          </a:xfrm>
          <a:prstGeom prst="rect">
            <a:avLst/>
          </a:prstGeom>
          <a:noFill/>
        </p:spPr>
        <p:txBody>
          <a:bodyPr wrap="square">
            <a:spAutoFit/>
          </a:bodyPr>
          <a:lstStyle/>
          <a:p>
            <a:r>
              <a:rPr lang="en-US" dirty="0">
                <a:solidFill>
                  <a:srgbClr val="00B050"/>
                </a:solidFill>
              </a:rPr>
              <a:t>2p imaging range</a:t>
            </a:r>
          </a:p>
        </p:txBody>
      </p:sp>
    </p:spTree>
    <p:extLst>
      <p:ext uri="{BB962C8B-B14F-4D97-AF65-F5344CB8AC3E}">
        <p14:creationId xmlns:p14="http://schemas.microsoft.com/office/powerpoint/2010/main" val="3514208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6788582" y="81220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nvGraphicFramePr>
        <p:xfrm>
          <a:off x="2261543" y="1699749"/>
          <a:ext cx="8446566" cy="3604960"/>
        </p:xfrm>
        <a:graphic>
          <a:graphicData uri="http://schemas.openxmlformats.org/drawingml/2006/table">
            <a:tbl>
              <a:tblPr firstRow="1" bandRow="1">
                <a:tableStyleId>{5C22544A-7EE6-4342-B048-85BDC9FD1C3A}</a:tableStyleId>
              </a:tblPr>
              <a:tblGrid>
                <a:gridCol w="2086791">
                  <a:extLst>
                    <a:ext uri="{9D8B030D-6E8A-4147-A177-3AD203B41FA5}">
                      <a16:colId xmlns:a16="http://schemas.microsoft.com/office/drawing/2014/main" val="3719688331"/>
                    </a:ext>
                  </a:extLst>
                </a:gridCol>
                <a:gridCol w="2124829">
                  <a:extLst>
                    <a:ext uri="{9D8B030D-6E8A-4147-A177-3AD203B41FA5}">
                      <a16:colId xmlns:a16="http://schemas.microsoft.com/office/drawing/2014/main" val="1907406057"/>
                    </a:ext>
                  </a:extLst>
                </a:gridCol>
                <a:gridCol w="2118250">
                  <a:extLst>
                    <a:ext uri="{9D8B030D-6E8A-4147-A177-3AD203B41FA5}">
                      <a16:colId xmlns:a16="http://schemas.microsoft.com/office/drawing/2014/main" val="3803807165"/>
                    </a:ext>
                  </a:extLst>
                </a:gridCol>
                <a:gridCol w="2116696">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5" name="Rectangle: Rounded Corners 4">
            <a:extLst>
              <a:ext uri="{FF2B5EF4-FFF2-40B4-BE49-F238E27FC236}">
                <a16:creationId xmlns:a16="http://schemas.microsoft.com/office/drawing/2014/main" id="{D12EF29B-58CF-3BC0-81E4-8221CA0CCDCB}"/>
              </a:ext>
            </a:extLst>
          </p:cNvPr>
          <p:cNvSpPr/>
          <p:nvPr/>
        </p:nvSpPr>
        <p:spPr>
          <a:xfrm>
            <a:off x="6972587" y="5355027"/>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C00000"/>
                </a:solidFill>
                <a:latin typeface="Arial" panose="020B0604020202020204" pitchFamily="34" charset="0"/>
                <a:cs typeface="Arial" panose="020B0604020202020204" pitchFamily="34" charset="0"/>
              </a:rPr>
              <a:t>×</a:t>
            </a:r>
            <a:endParaRPr lang="en-US" sz="9600" dirty="0">
              <a:solidFill>
                <a:srgbClr val="C00000"/>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F3067428-5FBF-DEA8-2EA9-D6D96C742D9C}"/>
              </a:ext>
            </a:extLst>
          </p:cNvPr>
          <p:cNvSpPr/>
          <p:nvPr/>
        </p:nvSpPr>
        <p:spPr>
          <a:xfrm>
            <a:off x="7753329" y="3478231"/>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latin typeface="Arial" panose="020B0604020202020204" pitchFamily="34" charset="0"/>
                <a:cs typeface="Arial" panose="020B0604020202020204" pitchFamily="34" charset="0"/>
              </a:rPr>
              <a:t>×</a:t>
            </a:r>
            <a:endParaRPr lang="en-US" sz="36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4BA47A6-5777-673D-6BF2-59357D37652D}"/>
              </a:ext>
            </a:extLst>
          </p:cNvPr>
          <p:cNvSpPr/>
          <p:nvPr/>
        </p:nvSpPr>
        <p:spPr>
          <a:xfrm>
            <a:off x="5903081" y="3979689"/>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4236192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4661768" y="81220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nvGraphicFramePr>
        <p:xfrm>
          <a:off x="2261543" y="1699749"/>
          <a:ext cx="8446566" cy="3604960"/>
        </p:xfrm>
        <a:graphic>
          <a:graphicData uri="http://schemas.openxmlformats.org/drawingml/2006/table">
            <a:tbl>
              <a:tblPr firstRow="1" bandRow="1">
                <a:tableStyleId>{5C22544A-7EE6-4342-B048-85BDC9FD1C3A}</a:tableStyleId>
              </a:tblPr>
              <a:tblGrid>
                <a:gridCol w="2086791">
                  <a:extLst>
                    <a:ext uri="{9D8B030D-6E8A-4147-A177-3AD203B41FA5}">
                      <a16:colId xmlns:a16="http://schemas.microsoft.com/office/drawing/2014/main" val="3719688331"/>
                    </a:ext>
                  </a:extLst>
                </a:gridCol>
                <a:gridCol w="2124829">
                  <a:extLst>
                    <a:ext uri="{9D8B030D-6E8A-4147-A177-3AD203B41FA5}">
                      <a16:colId xmlns:a16="http://schemas.microsoft.com/office/drawing/2014/main" val="1907406057"/>
                    </a:ext>
                  </a:extLst>
                </a:gridCol>
                <a:gridCol w="2118250">
                  <a:extLst>
                    <a:ext uri="{9D8B030D-6E8A-4147-A177-3AD203B41FA5}">
                      <a16:colId xmlns:a16="http://schemas.microsoft.com/office/drawing/2014/main" val="3803807165"/>
                    </a:ext>
                  </a:extLst>
                </a:gridCol>
                <a:gridCol w="2116696">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5" name="Rectangle: Rounded Corners 4">
            <a:extLst>
              <a:ext uri="{FF2B5EF4-FFF2-40B4-BE49-F238E27FC236}">
                <a16:creationId xmlns:a16="http://schemas.microsoft.com/office/drawing/2014/main" id="{D12EF29B-58CF-3BC0-81E4-8221CA0CCDCB}"/>
              </a:ext>
            </a:extLst>
          </p:cNvPr>
          <p:cNvSpPr/>
          <p:nvPr/>
        </p:nvSpPr>
        <p:spPr>
          <a:xfrm>
            <a:off x="6972587" y="5355027"/>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C00000"/>
                </a:solidFill>
                <a:latin typeface="Arial" panose="020B0604020202020204" pitchFamily="34" charset="0"/>
                <a:cs typeface="Arial" panose="020B0604020202020204" pitchFamily="34" charset="0"/>
              </a:rPr>
              <a:t>×</a:t>
            </a:r>
            <a:endParaRPr lang="en-US" sz="9600" dirty="0">
              <a:solidFill>
                <a:srgbClr val="C00000"/>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F3067428-5FBF-DEA8-2EA9-D6D96C742D9C}"/>
              </a:ext>
            </a:extLst>
          </p:cNvPr>
          <p:cNvSpPr/>
          <p:nvPr/>
        </p:nvSpPr>
        <p:spPr>
          <a:xfrm>
            <a:off x="7753329" y="3478231"/>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latin typeface="Arial" panose="020B0604020202020204" pitchFamily="34" charset="0"/>
                <a:cs typeface="Arial" panose="020B0604020202020204" pitchFamily="34" charset="0"/>
              </a:rPr>
              <a:t>×</a:t>
            </a:r>
            <a:endParaRPr lang="en-US" sz="36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B3B6652-77F3-1B34-B7DE-33CE77D61D95}"/>
              </a:ext>
            </a:extLst>
          </p:cNvPr>
          <p:cNvSpPr/>
          <p:nvPr/>
        </p:nvSpPr>
        <p:spPr>
          <a:xfrm>
            <a:off x="5903081" y="3979689"/>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494071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30742" y="411109"/>
            <a:ext cx="11239774" cy="600069"/>
          </a:xfrm>
        </p:spPr>
        <p:txBody>
          <a:bodyPr>
            <a:normAutofit fontScale="90000"/>
          </a:bodyPr>
          <a:lstStyle/>
          <a:p>
            <a:r>
              <a:rPr lang="en-US" sz="4400" spc="-50" dirty="0">
                <a:solidFill>
                  <a:srgbClr val="01204E"/>
                </a:solidFill>
                <a:effectLst/>
                <a:latin typeface="Times New Roman" panose="02020603050405020304" pitchFamily="18" charset="0"/>
                <a:ea typeface="Times New Roman" panose="02020603050405020304" pitchFamily="18" charset="0"/>
                <a:cs typeface="Times New Roman" panose="02020603050405020304" pitchFamily="18" charset="0"/>
              </a:rPr>
              <a:t>Holographic Imaging and Photo-Stimulation</a:t>
            </a:r>
            <a:br>
              <a:rPr lang="en-US" sz="4400" spc="-50" dirty="0">
                <a:solidFill>
                  <a:srgbClr val="01204E"/>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6148" name="Picture 4">
            <a:extLst>
              <a:ext uri="{FF2B5EF4-FFF2-40B4-BE49-F238E27FC236}">
                <a16:creationId xmlns:a16="http://schemas.microsoft.com/office/drawing/2014/main" id="{DA1155B9-217C-C546-48FC-3F8B5C50CA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1" t="72710" r="57399"/>
          <a:stretch/>
        </p:blipFill>
        <p:spPr bwMode="auto">
          <a:xfrm>
            <a:off x="2724444" y="2086815"/>
            <a:ext cx="5802154" cy="34753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77C2EE-4A0C-8A99-668B-6CD08B65B8BA}"/>
              </a:ext>
            </a:extLst>
          </p:cNvPr>
          <p:cNvSpPr txBox="1"/>
          <p:nvPr/>
        </p:nvSpPr>
        <p:spPr>
          <a:xfrm>
            <a:off x="2879154" y="5718956"/>
            <a:ext cx="6433692" cy="369332"/>
          </a:xfrm>
          <a:prstGeom prst="rect">
            <a:avLst/>
          </a:prstGeom>
          <a:noFill/>
        </p:spPr>
        <p:txBody>
          <a:bodyPr wrap="square">
            <a:spAutoFit/>
          </a:bodyPr>
          <a:lstStyle/>
          <a:p>
            <a:r>
              <a:rPr lang="en-US" b="0" i="0" dirty="0">
                <a:solidFill>
                  <a:srgbClr val="757575"/>
                </a:solidFill>
                <a:effectLst/>
                <a:latin typeface="Noto Sans" panose="020B0502040504020204" pitchFamily="34" charset="0"/>
              </a:rPr>
              <a:t> Source: </a:t>
            </a:r>
            <a:r>
              <a:rPr lang="en-US" b="0" i="0" u="none" strike="noStrike" dirty="0">
                <a:solidFill>
                  <a:srgbClr val="757575"/>
                </a:solidFill>
                <a:effectLst/>
                <a:latin typeface="Noto Sans" panose="020B0502040504020204" pitchFamily="34" charset="0"/>
                <a:hlinkClick r:id="rId3"/>
              </a:rPr>
              <a:t>https://doi.org/10.7554/eLife.32671</a:t>
            </a:r>
            <a:endParaRPr lang="en-US" dirty="0"/>
          </a:p>
        </p:txBody>
      </p:sp>
      <p:sp>
        <p:nvSpPr>
          <p:cNvPr id="4" name="TextBox 3">
            <a:extLst>
              <a:ext uri="{FF2B5EF4-FFF2-40B4-BE49-F238E27FC236}">
                <a16:creationId xmlns:a16="http://schemas.microsoft.com/office/drawing/2014/main" id="{2F8C9CFF-6C72-CAF8-A265-F871BC9094F4}"/>
              </a:ext>
            </a:extLst>
          </p:cNvPr>
          <p:cNvSpPr txBox="1"/>
          <p:nvPr/>
        </p:nvSpPr>
        <p:spPr>
          <a:xfrm>
            <a:off x="8092751" y="1099038"/>
            <a:ext cx="3663821" cy="830997"/>
          </a:xfrm>
          <a:prstGeom prst="rect">
            <a:avLst/>
          </a:prstGeom>
          <a:noFill/>
        </p:spPr>
        <p:txBody>
          <a:bodyPr wrap="square">
            <a:spAutoFit/>
          </a:bodyPr>
          <a:lstStyle/>
          <a:p>
            <a:r>
              <a:rPr lang="en-US" sz="2400" spc="-5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Spatial Light Modulation (SLM)</a:t>
            </a:r>
            <a:endParaRPr lang="en-US" sz="2400" dirty="0">
              <a:solidFill>
                <a:srgbClr val="C00000"/>
              </a:solidFill>
            </a:endParaRPr>
          </a:p>
        </p:txBody>
      </p:sp>
    </p:spTree>
    <p:extLst>
      <p:ext uri="{BB962C8B-B14F-4D97-AF65-F5344CB8AC3E}">
        <p14:creationId xmlns:p14="http://schemas.microsoft.com/office/powerpoint/2010/main" val="3062398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Surgery Procedure: </a:t>
            </a:r>
            <a:r>
              <a:rPr lang="en-US" sz="4000" dirty="0">
                <a:solidFill>
                  <a:schemeClr val="tx1"/>
                </a:solidFill>
                <a:latin typeface="Arial" panose="020B0604020202020204" pitchFamily="34" charset="0"/>
                <a:cs typeface="Arial" panose="020B0604020202020204" pitchFamily="34" charset="0"/>
              </a:rPr>
              <a:t>vGluT1-Ai203</a:t>
            </a:r>
            <a:br>
              <a:rPr lang="en-US" sz="4000" dirty="0">
                <a:latin typeface="Arial" panose="020B0604020202020204" pitchFamily="34" charset="0"/>
                <a:cs typeface="Arial" panose="020B0604020202020204" pitchFamily="34" charset="0"/>
              </a:rPr>
            </a:br>
            <a:endParaRPr lang="en-US" sz="4000" dirty="0"/>
          </a:p>
        </p:txBody>
      </p:sp>
      <p:sp>
        <p:nvSpPr>
          <p:cNvPr id="4" name="TextBox 3">
            <a:extLst>
              <a:ext uri="{FF2B5EF4-FFF2-40B4-BE49-F238E27FC236}">
                <a16:creationId xmlns:a16="http://schemas.microsoft.com/office/drawing/2014/main" id="{D1A83448-D8CB-58BC-CE64-429AA73E6C04}"/>
              </a:ext>
            </a:extLst>
          </p:cNvPr>
          <p:cNvSpPr txBox="1"/>
          <p:nvPr/>
        </p:nvSpPr>
        <p:spPr>
          <a:xfrm>
            <a:off x="7645729" y="1490101"/>
            <a:ext cx="3767166" cy="923330"/>
          </a:xfrm>
          <a:prstGeom prst="rect">
            <a:avLst/>
          </a:prstGeom>
          <a:noFill/>
        </p:spPr>
        <p:txBody>
          <a:bodyPr wrap="square">
            <a:spAutoFit/>
          </a:bodyPr>
          <a:lstStyle/>
          <a:p>
            <a:r>
              <a:rPr lang="en-US" b="0" dirty="0">
                <a:solidFill>
                  <a:srgbClr val="6A9955"/>
                </a:solidFill>
                <a:effectLst/>
                <a:latin typeface="Consolas" panose="020B0609020204030204" pitchFamily="49" charset="0"/>
              </a:rPr>
              <a:t>#Imaging</a:t>
            </a:r>
            <a:endParaRPr lang="en-US" b="0" dirty="0">
              <a:solidFill>
                <a:srgbClr val="CCCCCC"/>
              </a:solidFill>
              <a:effectLst/>
              <a:latin typeface="Consolas" panose="020B0609020204030204" pitchFamily="49" charset="0"/>
            </a:endParaRPr>
          </a:p>
          <a:p>
            <a:r>
              <a:rPr lang="en-US" b="0" dirty="0" err="1">
                <a:solidFill>
                  <a:srgbClr val="569CD6"/>
                </a:solidFill>
                <a:effectLst/>
                <a:latin typeface="Consolas" panose="020B0609020204030204" pitchFamily="49" charset="0"/>
              </a:rPr>
              <a:t>CanSensor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GCamp7s</a:t>
            </a:r>
          </a:p>
          <a:p>
            <a:r>
              <a:rPr lang="en-US" b="0" dirty="0">
                <a:solidFill>
                  <a:srgbClr val="569CD6"/>
                </a:solidFill>
                <a:effectLst/>
                <a:latin typeface="Consolas" panose="020B0609020204030204" pitchFamily="49" charset="0"/>
              </a:rPr>
              <a:t>vGluT1</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CCCCCC"/>
              </a:solidFill>
              <a:effectLst/>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4F55A9AB-8D19-2A6B-DDAD-F9952E6C437A}"/>
              </a:ext>
            </a:extLst>
          </p:cNvPr>
          <p:cNvCxnSpPr>
            <a:cxnSpLocks/>
          </p:cNvCxnSpPr>
          <p:nvPr/>
        </p:nvCxnSpPr>
        <p:spPr>
          <a:xfrm>
            <a:off x="2394201" y="4077360"/>
            <a:ext cx="55441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068454-976D-C159-3F5D-B05ACB17E15B}"/>
              </a:ext>
            </a:extLst>
          </p:cNvPr>
          <p:cNvSpPr txBox="1"/>
          <p:nvPr/>
        </p:nvSpPr>
        <p:spPr>
          <a:xfrm>
            <a:off x="2259274" y="4123090"/>
            <a:ext cx="5035606" cy="1200329"/>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0           1           2           3           4           5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BFFC947-464D-5D11-C7C9-1075AC9DA0F6}"/>
              </a:ext>
            </a:extLst>
          </p:cNvPr>
          <p:cNvSpPr txBox="1"/>
          <p:nvPr/>
        </p:nvSpPr>
        <p:spPr>
          <a:xfrm>
            <a:off x="4135487" y="4446948"/>
            <a:ext cx="257688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Time (weeks)</a:t>
            </a:r>
            <a:endParaRPr lang="en-US"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A5ADCFA0-207D-E64C-E329-EA73AB275F7A}"/>
              </a:ext>
            </a:extLst>
          </p:cNvPr>
          <p:cNvCxnSpPr>
            <a:cxnSpLocks/>
          </p:cNvCxnSpPr>
          <p:nvPr/>
        </p:nvCxnSpPr>
        <p:spPr>
          <a:xfrm>
            <a:off x="2394201" y="3446178"/>
            <a:ext cx="0" cy="460587"/>
          </a:xfrm>
          <a:prstGeom prst="straightConnector1">
            <a:avLst/>
          </a:prstGeom>
          <a:ln w="476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F6B3450-82C7-1E3A-83DA-88854285A17F}"/>
              </a:ext>
            </a:extLst>
          </p:cNvPr>
          <p:cNvSpPr txBox="1"/>
          <p:nvPr/>
        </p:nvSpPr>
        <p:spPr>
          <a:xfrm>
            <a:off x="1991727" y="3022327"/>
            <a:ext cx="4531359" cy="338554"/>
          </a:xfrm>
          <a:prstGeom prst="rect">
            <a:avLst/>
          </a:prstGeom>
          <a:noFill/>
        </p:spPr>
        <p:txBody>
          <a:bodyPr wrap="square">
            <a:spAutoFit/>
          </a:bodyPr>
          <a:lstStyle/>
          <a:p>
            <a:r>
              <a:rPr lang="en-US" sz="1600" b="0" i="0" u="none" strike="noStrike" dirty="0">
                <a:solidFill>
                  <a:srgbClr val="C00000"/>
                </a:solidFill>
                <a:effectLst/>
                <a:latin typeface="Arial" panose="020B0604020202020204" pitchFamily="34" charset="0"/>
                <a:cs typeface="Arial" panose="020B0604020202020204" pitchFamily="34" charset="0"/>
              </a:rPr>
              <a:t>Surgery</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(Cranial window)</a:t>
            </a:r>
            <a:endParaRPr lang="en-US" sz="1200" dirty="0">
              <a:latin typeface="Arial" panose="020B0604020202020204" pitchFamily="34" charset="0"/>
              <a:cs typeface="Arial" panose="020B0604020202020204" pitchFamily="34" charset="0"/>
            </a:endParaRPr>
          </a:p>
        </p:txBody>
      </p:sp>
      <p:sp>
        <p:nvSpPr>
          <p:cNvPr id="19" name="Arrow: Up 18">
            <a:extLst>
              <a:ext uri="{FF2B5EF4-FFF2-40B4-BE49-F238E27FC236}">
                <a16:creationId xmlns:a16="http://schemas.microsoft.com/office/drawing/2014/main" id="{9C2FB2BB-9F05-6310-DCF5-CE5DDC98168A}"/>
              </a:ext>
            </a:extLst>
          </p:cNvPr>
          <p:cNvSpPr/>
          <p:nvPr/>
        </p:nvSpPr>
        <p:spPr>
          <a:xfrm rot="5400000">
            <a:off x="5372359" y="1548540"/>
            <a:ext cx="207757" cy="4653273"/>
          </a:xfrm>
          <a:prstGeom prst="upArrow">
            <a:avLst>
              <a:gd name="adj1" fmla="val 50000"/>
              <a:gd name="adj2" fmla="val 524898"/>
            </a:avLst>
          </a:prstGeom>
          <a:solidFill>
            <a:srgbClr val="87FF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516AA8-37B9-DF36-EF1A-53AE1DD0D73C}"/>
              </a:ext>
            </a:extLst>
          </p:cNvPr>
          <p:cNvSpPr txBox="1"/>
          <p:nvPr/>
        </p:nvSpPr>
        <p:spPr>
          <a:xfrm>
            <a:off x="3615181" y="3498020"/>
            <a:ext cx="5544145" cy="276999"/>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cs typeface="Arial" panose="020B0604020202020204" pitchFamily="34" charset="0"/>
              </a:rPr>
              <a:t>Calcium imaging, SLM responsive cells found</a:t>
            </a:r>
            <a:endParaRPr lang="en-US" sz="12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0680B22-8BBB-AC8E-4E7B-8C7B0694C3F5}"/>
              </a:ext>
            </a:extLst>
          </p:cNvPr>
          <p:cNvSpPr txBox="1"/>
          <p:nvPr/>
        </p:nvSpPr>
        <p:spPr>
          <a:xfrm>
            <a:off x="4426923" y="5207656"/>
            <a:ext cx="419232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 1 week waiting time (surgery recovery)</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8B4A412-E9E5-1CB6-569E-1CE64A0DAF60}"/>
              </a:ext>
            </a:extLst>
          </p:cNvPr>
          <p:cNvSpPr txBox="1"/>
          <p:nvPr/>
        </p:nvSpPr>
        <p:spPr>
          <a:xfrm>
            <a:off x="1995113" y="1620544"/>
            <a:ext cx="4230875" cy="923330"/>
          </a:xfrm>
          <a:prstGeom prst="rect">
            <a:avLst/>
          </a:prstGeom>
          <a:noFill/>
        </p:spPr>
        <p:txBody>
          <a:bodyPr wrap="square">
            <a:spAutoFit/>
          </a:bodyPr>
          <a:lstStyle/>
          <a:p>
            <a:r>
              <a:rPr lang="en-US" b="0" i="0" dirty="0">
                <a:solidFill>
                  <a:srgbClr val="212529"/>
                </a:solidFill>
                <a:effectLst/>
                <a:latin typeface="Arial" panose="020B0604020202020204" pitchFamily="34" charset="0"/>
                <a:cs typeface="Arial" panose="020B0604020202020204" pitchFamily="34" charset="0"/>
              </a:rPr>
              <a:t>Ai203</a:t>
            </a:r>
          </a:p>
          <a:p>
            <a:r>
              <a:rPr lang="en-US" b="0" i="0" dirty="0">
                <a:solidFill>
                  <a:srgbClr val="212529"/>
                </a:solidFill>
                <a:effectLst/>
                <a:latin typeface="Arial" panose="020B0604020202020204" pitchFamily="34" charset="0"/>
                <a:cs typeface="Arial" panose="020B0604020202020204" pitchFamily="34" charset="0"/>
              </a:rPr>
              <a:t>(TITL-s</a:t>
            </a:r>
            <a:r>
              <a:rPr lang="en-US" b="0" i="0" dirty="0">
                <a:solidFill>
                  <a:srgbClr val="FF7F7F"/>
                </a:solidFill>
                <a:effectLst/>
                <a:latin typeface="Arial" panose="020B0604020202020204" pitchFamily="34" charset="0"/>
                <a:cs typeface="Arial" panose="020B0604020202020204" pitchFamily="34" charset="0"/>
              </a:rPr>
              <a:t>ChroME</a:t>
            </a:r>
            <a:r>
              <a:rPr lang="en-US" b="0" i="0" dirty="0">
                <a:solidFill>
                  <a:srgbClr val="212529"/>
                </a:solidFill>
                <a:effectLst/>
                <a:latin typeface="Arial" panose="020B0604020202020204" pitchFamily="34" charset="0"/>
                <a:cs typeface="Arial" panose="020B0604020202020204" pitchFamily="34" charset="0"/>
              </a:rPr>
              <a:t>-Kv2.1-GC7s-WPRE-ICL-nls-mRuby3-IRES2-tTA2-WPRE))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6034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Cross-talk: </a:t>
            </a:r>
            <a:r>
              <a:rPr lang="en-US" sz="4000" dirty="0">
                <a:solidFill>
                  <a:schemeClr val="tx1"/>
                </a:solidFill>
                <a:latin typeface="Arial" panose="020B0604020202020204" pitchFamily="34" charset="0"/>
                <a:cs typeface="Arial" panose="020B0604020202020204" pitchFamily="34" charset="0"/>
              </a:rPr>
              <a:t>vGluT1-Ai203</a:t>
            </a:r>
            <a:br>
              <a:rPr lang="en-US" sz="4000" dirty="0">
                <a:latin typeface="Arial" panose="020B0604020202020204" pitchFamily="34" charset="0"/>
                <a:cs typeface="Arial" panose="020B0604020202020204" pitchFamily="34" charset="0"/>
              </a:rPr>
            </a:br>
            <a:endParaRPr lang="en-US" sz="4000" dirty="0"/>
          </a:p>
        </p:txBody>
      </p:sp>
      <p:sp>
        <p:nvSpPr>
          <p:cNvPr id="3" name="Content Placeholder 2">
            <a:extLst>
              <a:ext uri="{FF2B5EF4-FFF2-40B4-BE49-F238E27FC236}">
                <a16:creationId xmlns:a16="http://schemas.microsoft.com/office/drawing/2014/main" id="{99E31D31-21A0-17BC-F865-E80761630D22}"/>
              </a:ext>
            </a:extLst>
          </p:cNvPr>
          <p:cNvSpPr>
            <a:spLocks noGrp="1"/>
          </p:cNvSpPr>
          <p:nvPr>
            <p:ph idx="1"/>
          </p:nvPr>
        </p:nvSpPr>
        <p:spPr>
          <a:xfrm>
            <a:off x="838200" y="1825625"/>
            <a:ext cx="10515600" cy="917575"/>
          </a:xfrm>
        </p:spPr>
        <p:txBody>
          <a:bodyPr/>
          <a:lstStyle/>
          <a:p>
            <a:r>
              <a:rPr lang="en-US" dirty="0"/>
              <a:t>Not comprehensively tested with the cross-talk trial design yet.</a:t>
            </a:r>
          </a:p>
        </p:txBody>
      </p:sp>
      <p:sp>
        <p:nvSpPr>
          <p:cNvPr id="8" name="TextBox 7">
            <a:extLst>
              <a:ext uri="{FF2B5EF4-FFF2-40B4-BE49-F238E27FC236}">
                <a16:creationId xmlns:a16="http://schemas.microsoft.com/office/drawing/2014/main" id="{C28CD217-4389-A509-17FA-39C5CE332F5C}"/>
              </a:ext>
            </a:extLst>
          </p:cNvPr>
          <p:cNvSpPr txBox="1"/>
          <p:nvPr/>
        </p:nvSpPr>
        <p:spPr>
          <a:xfrm>
            <a:off x="1126256" y="4832152"/>
            <a:ext cx="1254845"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10" name="Content Placeholder 2">
            <a:extLst>
              <a:ext uri="{FF2B5EF4-FFF2-40B4-BE49-F238E27FC236}">
                <a16:creationId xmlns:a16="http://schemas.microsoft.com/office/drawing/2014/main" id="{271F51BF-327D-F500-23EA-77AFD50053AE}"/>
              </a:ext>
            </a:extLst>
          </p:cNvPr>
          <p:cNvSpPr txBox="1">
            <a:spLocks/>
          </p:cNvSpPr>
          <p:nvPr/>
        </p:nvSpPr>
        <p:spPr>
          <a:xfrm>
            <a:off x="7396478" y="3256089"/>
            <a:ext cx="4624071" cy="103016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are cross-cell variability. Seems safe for scanning power of 35mW.</a:t>
            </a:r>
          </a:p>
          <a:p>
            <a:pPr marL="0" indent="0">
              <a:buNone/>
            </a:pPr>
            <a:r>
              <a:rPr lang="en-US" dirty="0"/>
              <a:t> </a:t>
            </a:r>
          </a:p>
          <a:p>
            <a:endParaRPr lang="en-US" dirty="0"/>
          </a:p>
          <a:p>
            <a:pPr marL="0" indent="0">
              <a:buNone/>
            </a:pPr>
            <a:endParaRPr lang="en-US" dirty="0"/>
          </a:p>
        </p:txBody>
      </p:sp>
      <p:pic>
        <p:nvPicPr>
          <p:cNvPr id="14" name="Picture 13" descr="Chart, histogram&#10;&#10;Description automatically generated">
            <a:extLst>
              <a:ext uri="{FF2B5EF4-FFF2-40B4-BE49-F238E27FC236}">
                <a16:creationId xmlns:a16="http://schemas.microsoft.com/office/drawing/2014/main" id="{A6A5C80F-BC3D-EC32-647C-EEFEE03A412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1401"/>
          <a:stretch/>
        </p:blipFill>
        <p:spPr>
          <a:xfrm>
            <a:off x="673252" y="3058886"/>
            <a:ext cx="2160854" cy="1750757"/>
          </a:xfrm>
          <a:prstGeom prst="rect">
            <a:avLst/>
          </a:prstGeom>
        </p:spPr>
      </p:pic>
      <p:pic>
        <p:nvPicPr>
          <p:cNvPr id="16" name="Picture 15" descr="Chart, histogram&#10;&#10;Description automatically generated">
            <a:extLst>
              <a:ext uri="{FF2B5EF4-FFF2-40B4-BE49-F238E27FC236}">
                <a16:creationId xmlns:a16="http://schemas.microsoft.com/office/drawing/2014/main" id="{96384121-C7D1-535D-D11D-6A1D9963F117}"/>
              </a:ext>
            </a:extLst>
          </p:cNvPr>
          <p:cNvPicPr>
            <a:picLocks noChangeAspect="1"/>
          </p:cNvPicPr>
          <p:nvPr/>
        </p:nvPicPr>
        <p:blipFill rotWithShape="1">
          <a:blip r:embed="rId4">
            <a:extLst>
              <a:ext uri="{28A0092B-C50C-407E-A947-70E740481C1C}">
                <a14:useLocalDpi xmlns:a14="http://schemas.microsoft.com/office/drawing/2010/main" val="0"/>
              </a:ext>
            </a:extLst>
          </a:blip>
          <a:srcRect r="47649" b="54183"/>
          <a:stretch/>
        </p:blipFill>
        <p:spPr>
          <a:xfrm>
            <a:off x="4964773" y="3079651"/>
            <a:ext cx="2262454" cy="1650512"/>
          </a:xfrm>
          <a:prstGeom prst="rect">
            <a:avLst/>
          </a:prstGeom>
        </p:spPr>
      </p:pic>
      <p:pic>
        <p:nvPicPr>
          <p:cNvPr id="18" name="Picture 17" descr="Chart, histogram&#10;&#10;Description automatically generated">
            <a:extLst>
              <a:ext uri="{FF2B5EF4-FFF2-40B4-BE49-F238E27FC236}">
                <a16:creationId xmlns:a16="http://schemas.microsoft.com/office/drawing/2014/main" id="{7268D044-8485-CA66-CDC5-855A921DC82E}"/>
              </a:ext>
            </a:extLst>
          </p:cNvPr>
          <p:cNvPicPr>
            <a:picLocks noChangeAspect="1"/>
          </p:cNvPicPr>
          <p:nvPr/>
        </p:nvPicPr>
        <p:blipFill rotWithShape="1">
          <a:blip r:embed="rId5">
            <a:extLst>
              <a:ext uri="{28A0092B-C50C-407E-A947-70E740481C1C}">
                <a14:useLocalDpi xmlns:a14="http://schemas.microsoft.com/office/drawing/2010/main" val="0"/>
              </a:ext>
            </a:extLst>
          </a:blip>
          <a:srcRect r="48484" b="54183"/>
          <a:stretch/>
        </p:blipFill>
        <p:spPr>
          <a:xfrm>
            <a:off x="2786259" y="3055965"/>
            <a:ext cx="2226361" cy="1650512"/>
          </a:xfrm>
          <a:prstGeom prst="rect">
            <a:avLst/>
          </a:prstGeom>
        </p:spPr>
      </p:pic>
      <p:sp>
        <p:nvSpPr>
          <p:cNvPr id="19" name="TextBox 18">
            <a:extLst>
              <a:ext uri="{FF2B5EF4-FFF2-40B4-BE49-F238E27FC236}">
                <a16:creationId xmlns:a16="http://schemas.microsoft.com/office/drawing/2014/main" id="{624A8F2F-DC11-5CF0-A53A-D8BF081053DA}"/>
              </a:ext>
            </a:extLst>
          </p:cNvPr>
          <p:cNvSpPr txBox="1"/>
          <p:nvPr/>
        </p:nvSpPr>
        <p:spPr>
          <a:xfrm>
            <a:off x="3233808" y="3316551"/>
            <a:ext cx="976242"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2</a:t>
            </a:r>
            <a:endParaRPr lang="en-US" dirty="0"/>
          </a:p>
        </p:txBody>
      </p:sp>
      <p:sp>
        <p:nvSpPr>
          <p:cNvPr id="20" name="TextBox 19">
            <a:extLst>
              <a:ext uri="{FF2B5EF4-FFF2-40B4-BE49-F238E27FC236}">
                <a16:creationId xmlns:a16="http://schemas.microsoft.com/office/drawing/2014/main" id="{2585496B-0FB9-7678-904D-ED3BA27F4346}"/>
              </a:ext>
            </a:extLst>
          </p:cNvPr>
          <p:cNvSpPr txBox="1"/>
          <p:nvPr/>
        </p:nvSpPr>
        <p:spPr>
          <a:xfrm>
            <a:off x="3145815" y="4809643"/>
            <a:ext cx="1254845"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21" name="TextBox 20">
            <a:extLst>
              <a:ext uri="{FF2B5EF4-FFF2-40B4-BE49-F238E27FC236}">
                <a16:creationId xmlns:a16="http://schemas.microsoft.com/office/drawing/2014/main" id="{C6F65ADD-0A9D-6EB4-991C-1B4FA2D9F827}"/>
              </a:ext>
            </a:extLst>
          </p:cNvPr>
          <p:cNvSpPr txBox="1"/>
          <p:nvPr/>
        </p:nvSpPr>
        <p:spPr>
          <a:xfrm>
            <a:off x="5329956" y="4809643"/>
            <a:ext cx="1254845"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2P Imaging start</a:t>
            </a:r>
          </a:p>
        </p:txBody>
      </p:sp>
      <p:sp>
        <p:nvSpPr>
          <p:cNvPr id="22" name="TextBox 21">
            <a:extLst>
              <a:ext uri="{FF2B5EF4-FFF2-40B4-BE49-F238E27FC236}">
                <a16:creationId xmlns:a16="http://schemas.microsoft.com/office/drawing/2014/main" id="{BC30553A-1D37-9130-D723-176768C0675E}"/>
              </a:ext>
            </a:extLst>
          </p:cNvPr>
          <p:cNvSpPr txBox="1"/>
          <p:nvPr/>
        </p:nvSpPr>
        <p:spPr>
          <a:xfrm>
            <a:off x="1328808" y="3340237"/>
            <a:ext cx="1145742"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1</a:t>
            </a:r>
            <a:endParaRPr lang="en-US" dirty="0"/>
          </a:p>
        </p:txBody>
      </p:sp>
      <p:sp>
        <p:nvSpPr>
          <p:cNvPr id="23" name="TextBox 22">
            <a:extLst>
              <a:ext uri="{FF2B5EF4-FFF2-40B4-BE49-F238E27FC236}">
                <a16:creationId xmlns:a16="http://schemas.microsoft.com/office/drawing/2014/main" id="{89547E07-EF8D-55BC-9CB8-50E1A446C127}"/>
              </a:ext>
            </a:extLst>
          </p:cNvPr>
          <p:cNvSpPr txBox="1"/>
          <p:nvPr/>
        </p:nvSpPr>
        <p:spPr>
          <a:xfrm>
            <a:off x="5425022" y="3299352"/>
            <a:ext cx="976242"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Unit 3</a:t>
            </a:r>
            <a:endParaRPr lang="en-US" dirty="0"/>
          </a:p>
        </p:txBody>
      </p:sp>
    </p:spTree>
    <p:extLst>
      <p:ext uri="{BB962C8B-B14F-4D97-AF65-F5344CB8AC3E}">
        <p14:creationId xmlns:p14="http://schemas.microsoft.com/office/powerpoint/2010/main" val="1810206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0"/>
            <a:ext cx="10515600" cy="1325563"/>
          </a:xfrm>
        </p:spPr>
        <p:txBody>
          <a:bodyPr>
            <a:normAutofit/>
          </a:bodyPr>
          <a:lstStyle/>
          <a:p>
            <a:pPr algn="ctr"/>
            <a:r>
              <a:rPr lang="en-US" sz="4000" spc="-50" dirty="0">
                <a:solidFill>
                  <a:srgbClr val="01204E"/>
                </a:solidFill>
                <a:effectLst/>
                <a:ea typeface="Times New Roman" panose="02020603050405020304" pitchFamily="18" charset="0"/>
              </a:rPr>
              <a:t>SLM: </a:t>
            </a:r>
            <a:r>
              <a:rPr lang="en-US" sz="4000" dirty="0">
                <a:solidFill>
                  <a:schemeClr val="tx1"/>
                </a:solidFill>
                <a:latin typeface="Arial" panose="020B0604020202020204" pitchFamily="34" charset="0"/>
                <a:cs typeface="Arial" panose="020B0604020202020204" pitchFamily="34" charset="0"/>
              </a:rPr>
              <a:t>vGluT1-Ai203</a:t>
            </a:r>
            <a:br>
              <a:rPr lang="en-US" sz="4000" dirty="0">
                <a:latin typeface="Arial" panose="020B0604020202020204" pitchFamily="34" charset="0"/>
                <a:cs typeface="Arial" panose="020B0604020202020204" pitchFamily="34" charset="0"/>
              </a:rPr>
            </a:br>
            <a:endParaRPr lang="en-US" sz="4000" dirty="0"/>
          </a:p>
        </p:txBody>
      </p:sp>
      <p:pic>
        <p:nvPicPr>
          <p:cNvPr id="7" name="Picture 6">
            <a:extLst>
              <a:ext uri="{FF2B5EF4-FFF2-40B4-BE49-F238E27FC236}">
                <a16:creationId xmlns:a16="http://schemas.microsoft.com/office/drawing/2014/main" id="{90237C25-5E8F-51E0-D848-763B49958A8F}"/>
              </a:ext>
            </a:extLst>
          </p:cNvPr>
          <p:cNvPicPr>
            <a:picLocks noChangeAspect="1"/>
          </p:cNvPicPr>
          <p:nvPr/>
        </p:nvPicPr>
        <p:blipFill>
          <a:blip r:embed="rId3"/>
          <a:stretch>
            <a:fillRect/>
          </a:stretch>
        </p:blipFill>
        <p:spPr>
          <a:xfrm>
            <a:off x="1083849" y="717975"/>
            <a:ext cx="5386568" cy="5967293"/>
          </a:xfrm>
          <a:prstGeom prst="rect">
            <a:avLst/>
          </a:prstGeom>
        </p:spPr>
      </p:pic>
      <p:sp>
        <p:nvSpPr>
          <p:cNvPr id="8" name="Content Placeholder 6">
            <a:extLst>
              <a:ext uri="{FF2B5EF4-FFF2-40B4-BE49-F238E27FC236}">
                <a16:creationId xmlns:a16="http://schemas.microsoft.com/office/drawing/2014/main" id="{79863AAE-AAB0-0C29-7696-97843512BCEB}"/>
              </a:ext>
            </a:extLst>
          </p:cNvPr>
          <p:cNvSpPr>
            <a:spLocks noGrp="1"/>
          </p:cNvSpPr>
          <p:nvPr>
            <p:ph idx="1"/>
          </p:nvPr>
        </p:nvSpPr>
        <p:spPr>
          <a:xfrm>
            <a:off x="7143663" y="2656110"/>
            <a:ext cx="4287520" cy="1545779"/>
          </a:xfrm>
        </p:spPr>
        <p:txBody>
          <a:bodyPr>
            <a:noAutofit/>
          </a:bodyPr>
          <a:lstStyle/>
          <a:p>
            <a:pPr marL="0" indent="0">
              <a:buNone/>
            </a:pPr>
            <a:endParaRPr lang="en-US" sz="1400" dirty="0"/>
          </a:p>
          <a:p>
            <a:r>
              <a:rPr lang="en-US" sz="1400" dirty="0"/>
              <a:t>60-120 cells with 3 planes (697.2 x 697.2 µm) recording</a:t>
            </a:r>
          </a:p>
          <a:p>
            <a:endParaRPr lang="en-US" sz="1400" dirty="0"/>
          </a:p>
          <a:p>
            <a:endParaRPr lang="en-US" sz="1400" dirty="0"/>
          </a:p>
          <a:p>
            <a:endParaRPr lang="en-US" sz="1400" dirty="0"/>
          </a:p>
          <a:p>
            <a:r>
              <a:rPr lang="en-US" sz="1400" dirty="0"/>
              <a:t>Moderate signal/noise ratio</a:t>
            </a:r>
          </a:p>
          <a:p>
            <a:endParaRPr lang="en-US" sz="1400" dirty="0"/>
          </a:p>
          <a:p>
            <a:r>
              <a:rPr lang="en-US" sz="1400" dirty="0"/>
              <a:t>For cells with well detected ROI and signal/noise ratio, SLM in general works. </a:t>
            </a:r>
          </a:p>
          <a:p>
            <a:pPr marL="0" indent="0">
              <a:buNone/>
            </a:pPr>
            <a:endParaRPr lang="en-US" sz="1400" dirty="0"/>
          </a:p>
        </p:txBody>
      </p:sp>
    </p:spTree>
    <p:extLst>
      <p:ext uri="{BB962C8B-B14F-4D97-AF65-F5344CB8AC3E}">
        <p14:creationId xmlns:p14="http://schemas.microsoft.com/office/powerpoint/2010/main" val="1404676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4652208" y="681435"/>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extLst>
              <p:ext uri="{D42A27DB-BD31-4B8C-83A1-F6EECF244321}">
                <p14:modId xmlns:p14="http://schemas.microsoft.com/office/powerpoint/2010/main" val="4108606918"/>
              </p:ext>
            </p:extLst>
          </p:nvPr>
        </p:nvGraphicFramePr>
        <p:xfrm>
          <a:off x="2261543" y="1699749"/>
          <a:ext cx="8648396" cy="3604960"/>
        </p:xfrm>
        <a:graphic>
          <a:graphicData uri="http://schemas.openxmlformats.org/drawingml/2006/table">
            <a:tbl>
              <a:tblPr firstRow="1" bandRow="1">
                <a:tableStyleId>{5C22544A-7EE6-4342-B048-85BDC9FD1C3A}</a:tableStyleId>
              </a:tblPr>
              <a:tblGrid>
                <a:gridCol w="2067056">
                  <a:extLst>
                    <a:ext uri="{9D8B030D-6E8A-4147-A177-3AD203B41FA5}">
                      <a16:colId xmlns:a16="http://schemas.microsoft.com/office/drawing/2014/main" val="3719688331"/>
                    </a:ext>
                  </a:extLst>
                </a:gridCol>
                <a:gridCol w="2128184">
                  <a:extLst>
                    <a:ext uri="{9D8B030D-6E8A-4147-A177-3AD203B41FA5}">
                      <a16:colId xmlns:a16="http://schemas.microsoft.com/office/drawing/2014/main" val="1907406057"/>
                    </a:ext>
                  </a:extLst>
                </a:gridCol>
                <a:gridCol w="2114938">
                  <a:extLst>
                    <a:ext uri="{9D8B030D-6E8A-4147-A177-3AD203B41FA5}">
                      <a16:colId xmlns:a16="http://schemas.microsoft.com/office/drawing/2014/main" val="3803807165"/>
                    </a:ext>
                  </a:extLst>
                </a:gridCol>
                <a:gridCol w="2338218">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3" name="Rectangle 2">
            <a:extLst>
              <a:ext uri="{FF2B5EF4-FFF2-40B4-BE49-F238E27FC236}">
                <a16:creationId xmlns:a16="http://schemas.microsoft.com/office/drawing/2014/main" id="{DCE99C93-EEAD-BB33-4370-E82C2938BBA1}"/>
              </a:ext>
            </a:extLst>
          </p:cNvPr>
          <p:cNvSpPr/>
          <p:nvPr/>
        </p:nvSpPr>
        <p:spPr>
          <a:xfrm>
            <a:off x="5989344" y="3954216"/>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5" name="Rectangle: Rounded Corners 4">
            <a:extLst>
              <a:ext uri="{FF2B5EF4-FFF2-40B4-BE49-F238E27FC236}">
                <a16:creationId xmlns:a16="http://schemas.microsoft.com/office/drawing/2014/main" id="{6B04B8A7-550A-A6A0-A110-1C788779E602}"/>
              </a:ext>
            </a:extLst>
          </p:cNvPr>
          <p:cNvSpPr/>
          <p:nvPr/>
        </p:nvSpPr>
        <p:spPr>
          <a:xfrm>
            <a:off x="4739469" y="5424288"/>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92D050"/>
                </a:solidFill>
                <a:latin typeface="Arial" panose="020B0604020202020204" pitchFamily="34" charset="0"/>
                <a:cs typeface="Arial" panose="020B0604020202020204" pitchFamily="34" charset="0"/>
              </a:rPr>
              <a:t>√</a:t>
            </a:r>
            <a:endParaRPr lang="en-US" sz="6000" dirty="0">
              <a:solidFill>
                <a:srgbClr val="92D050"/>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184832AF-9574-01CE-D929-BFA7C7B3E8EF}"/>
              </a:ext>
            </a:extLst>
          </p:cNvPr>
          <p:cNvSpPr/>
          <p:nvPr/>
        </p:nvSpPr>
        <p:spPr>
          <a:xfrm>
            <a:off x="6972587" y="5355027"/>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C00000"/>
                </a:solidFill>
                <a:latin typeface="Arial" panose="020B0604020202020204" pitchFamily="34" charset="0"/>
                <a:cs typeface="Arial" panose="020B0604020202020204" pitchFamily="34" charset="0"/>
              </a:rPr>
              <a:t>×</a:t>
            </a:r>
            <a:endParaRPr lang="en-US" sz="96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2051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8901853" y="81220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extLst>
              <p:ext uri="{D42A27DB-BD31-4B8C-83A1-F6EECF244321}">
                <p14:modId xmlns:p14="http://schemas.microsoft.com/office/powerpoint/2010/main" val="4082375626"/>
              </p:ext>
            </p:extLst>
          </p:nvPr>
        </p:nvGraphicFramePr>
        <p:xfrm>
          <a:off x="2261543" y="1699749"/>
          <a:ext cx="8446566" cy="3604960"/>
        </p:xfrm>
        <a:graphic>
          <a:graphicData uri="http://schemas.openxmlformats.org/drawingml/2006/table">
            <a:tbl>
              <a:tblPr firstRow="1" bandRow="1">
                <a:tableStyleId>{5C22544A-7EE6-4342-B048-85BDC9FD1C3A}</a:tableStyleId>
              </a:tblPr>
              <a:tblGrid>
                <a:gridCol w="2086791">
                  <a:extLst>
                    <a:ext uri="{9D8B030D-6E8A-4147-A177-3AD203B41FA5}">
                      <a16:colId xmlns:a16="http://schemas.microsoft.com/office/drawing/2014/main" val="3719688331"/>
                    </a:ext>
                  </a:extLst>
                </a:gridCol>
                <a:gridCol w="2124829">
                  <a:extLst>
                    <a:ext uri="{9D8B030D-6E8A-4147-A177-3AD203B41FA5}">
                      <a16:colId xmlns:a16="http://schemas.microsoft.com/office/drawing/2014/main" val="1907406057"/>
                    </a:ext>
                  </a:extLst>
                </a:gridCol>
                <a:gridCol w="2118250">
                  <a:extLst>
                    <a:ext uri="{9D8B030D-6E8A-4147-A177-3AD203B41FA5}">
                      <a16:colId xmlns:a16="http://schemas.microsoft.com/office/drawing/2014/main" val="3803807165"/>
                    </a:ext>
                  </a:extLst>
                </a:gridCol>
                <a:gridCol w="2116696">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3" name="Rectangle 2">
            <a:extLst>
              <a:ext uri="{FF2B5EF4-FFF2-40B4-BE49-F238E27FC236}">
                <a16:creationId xmlns:a16="http://schemas.microsoft.com/office/drawing/2014/main" id="{6427C973-61E5-507C-A34C-A87599FA2F4E}"/>
              </a:ext>
            </a:extLst>
          </p:cNvPr>
          <p:cNvSpPr/>
          <p:nvPr/>
        </p:nvSpPr>
        <p:spPr>
          <a:xfrm>
            <a:off x="5903081" y="3979689"/>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4012722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Surgery Procedure: </a:t>
            </a:r>
            <a:r>
              <a:rPr lang="en-US" sz="4000" dirty="0">
                <a:solidFill>
                  <a:schemeClr val="tx1"/>
                </a:solidFill>
                <a:latin typeface="Arial" panose="020B0604020202020204" pitchFamily="34" charset="0"/>
                <a:cs typeface="Arial" panose="020B0604020202020204" pitchFamily="34" charset="0"/>
              </a:rPr>
              <a:t>Emx1.Cre-Ai96</a:t>
            </a:r>
            <a:br>
              <a:rPr lang="en-US" sz="4000" dirty="0">
                <a:latin typeface="Arial" panose="020B0604020202020204" pitchFamily="34" charset="0"/>
                <a:cs typeface="Arial" panose="020B0604020202020204" pitchFamily="34" charset="0"/>
              </a:rPr>
            </a:br>
            <a:endParaRPr lang="en-US" sz="4000" dirty="0"/>
          </a:p>
        </p:txBody>
      </p:sp>
      <p:sp>
        <p:nvSpPr>
          <p:cNvPr id="4" name="TextBox 3">
            <a:extLst>
              <a:ext uri="{FF2B5EF4-FFF2-40B4-BE49-F238E27FC236}">
                <a16:creationId xmlns:a16="http://schemas.microsoft.com/office/drawing/2014/main" id="{D1A83448-D8CB-58BC-CE64-429AA73E6C04}"/>
              </a:ext>
            </a:extLst>
          </p:cNvPr>
          <p:cNvSpPr txBox="1"/>
          <p:nvPr/>
        </p:nvSpPr>
        <p:spPr>
          <a:xfrm>
            <a:off x="8303677" y="2668234"/>
            <a:ext cx="3767166" cy="923330"/>
          </a:xfrm>
          <a:prstGeom prst="rect">
            <a:avLst/>
          </a:prstGeom>
          <a:noFill/>
        </p:spPr>
        <p:txBody>
          <a:bodyPr wrap="square">
            <a:spAutoFit/>
          </a:bodyPr>
          <a:lstStyle/>
          <a:p>
            <a:r>
              <a:rPr lang="en-US" b="0" dirty="0">
                <a:solidFill>
                  <a:srgbClr val="6A9955"/>
                </a:solidFill>
                <a:effectLst/>
                <a:latin typeface="Consolas" panose="020B0609020204030204" pitchFamily="49" charset="0"/>
              </a:rPr>
              <a:t>#Imaging</a:t>
            </a:r>
            <a:endParaRPr lang="en-US" b="0" dirty="0">
              <a:solidFill>
                <a:srgbClr val="CCCCCC"/>
              </a:solidFill>
              <a:effectLst/>
              <a:latin typeface="Consolas" panose="020B0609020204030204" pitchFamily="49" charset="0"/>
            </a:endParaRPr>
          </a:p>
          <a:p>
            <a:r>
              <a:rPr lang="en-US" b="0" dirty="0" err="1">
                <a:solidFill>
                  <a:srgbClr val="569CD6"/>
                </a:solidFill>
                <a:effectLst/>
                <a:latin typeface="Consolas" panose="020B0609020204030204" pitchFamily="49" charset="0"/>
              </a:rPr>
              <a:t>CanSensor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GCamp6s</a:t>
            </a:r>
            <a:endParaRPr lang="en-US" b="0" dirty="0">
              <a:solidFill>
                <a:srgbClr val="CCCCCC"/>
              </a:solidFill>
              <a:effectLst/>
              <a:latin typeface="Consolas" panose="020B0609020204030204" pitchFamily="49" charset="0"/>
            </a:endParaRPr>
          </a:p>
          <a:p>
            <a:r>
              <a:rPr lang="en-US" b="0" dirty="0">
                <a:solidFill>
                  <a:srgbClr val="569CD6"/>
                </a:solidFill>
                <a:effectLst/>
                <a:latin typeface="Consolas" panose="020B0609020204030204" pitchFamily="49" charset="0"/>
              </a:rPr>
              <a:t>Emx1</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endParaRPr lang="en-US" b="0" dirty="0">
              <a:solidFill>
                <a:srgbClr val="CCCCCC"/>
              </a:solidFill>
              <a:effectLst/>
              <a:latin typeface="Consolas" panose="020B0609020204030204" pitchFamily="49" charset="0"/>
            </a:endParaRPr>
          </a:p>
        </p:txBody>
      </p:sp>
      <p:cxnSp>
        <p:nvCxnSpPr>
          <p:cNvPr id="6" name="Straight Arrow Connector 5">
            <a:extLst>
              <a:ext uri="{FF2B5EF4-FFF2-40B4-BE49-F238E27FC236}">
                <a16:creationId xmlns:a16="http://schemas.microsoft.com/office/drawing/2014/main" id="{4F55A9AB-8D19-2A6B-DDAD-F9952E6C437A}"/>
              </a:ext>
            </a:extLst>
          </p:cNvPr>
          <p:cNvCxnSpPr>
            <a:cxnSpLocks/>
          </p:cNvCxnSpPr>
          <p:nvPr/>
        </p:nvCxnSpPr>
        <p:spPr>
          <a:xfrm>
            <a:off x="2387428" y="3488080"/>
            <a:ext cx="55441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068454-976D-C159-3F5D-B05ACB17E15B}"/>
              </a:ext>
            </a:extLst>
          </p:cNvPr>
          <p:cNvSpPr txBox="1"/>
          <p:nvPr/>
        </p:nvSpPr>
        <p:spPr>
          <a:xfrm>
            <a:off x="2252501" y="3533810"/>
            <a:ext cx="5035606" cy="1200329"/>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0           1           2           3           4           5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BFFC947-464D-5D11-C7C9-1075AC9DA0F6}"/>
              </a:ext>
            </a:extLst>
          </p:cNvPr>
          <p:cNvSpPr txBox="1"/>
          <p:nvPr/>
        </p:nvSpPr>
        <p:spPr>
          <a:xfrm>
            <a:off x="4128714" y="3857668"/>
            <a:ext cx="2576886" cy="369332"/>
          </a:xfrm>
          <a:prstGeom prst="rect">
            <a:avLst/>
          </a:prstGeom>
          <a:noFill/>
        </p:spPr>
        <p:txBody>
          <a:bodyPr wrap="square">
            <a:spAutoFit/>
          </a:bodyPr>
          <a:lstStyle/>
          <a:p>
            <a:r>
              <a:rPr lang="en-US" sz="1800" spc="-50" dirty="0">
                <a:effectLst/>
                <a:latin typeface="Arial" panose="020B0604020202020204" pitchFamily="34" charset="0"/>
                <a:ea typeface="Times New Roman" panose="02020603050405020304" pitchFamily="18" charset="0"/>
                <a:cs typeface="Arial" panose="020B0604020202020204" pitchFamily="34" charset="0"/>
              </a:rPr>
              <a:t>Time (weeks)</a:t>
            </a:r>
            <a:endParaRPr lang="en-US"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A5ADCFA0-207D-E64C-E329-EA73AB275F7A}"/>
              </a:ext>
            </a:extLst>
          </p:cNvPr>
          <p:cNvCxnSpPr>
            <a:cxnSpLocks/>
          </p:cNvCxnSpPr>
          <p:nvPr/>
        </p:nvCxnSpPr>
        <p:spPr>
          <a:xfrm>
            <a:off x="2387428" y="2856898"/>
            <a:ext cx="0" cy="460587"/>
          </a:xfrm>
          <a:prstGeom prst="straightConnector1">
            <a:avLst/>
          </a:prstGeom>
          <a:ln w="4762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2F68AD-539A-E272-3E8A-2F2CD6327642}"/>
              </a:ext>
            </a:extLst>
          </p:cNvPr>
          <p:cNvSpPr txBox="1"/>
          <p:nvPr/>
        </p:nvSpPr>
        <p:spPr>
          <a:xfrm>
            <a:off x="1984954" y="2051723"/>
            <a:ext cx="6122726"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Virus: AAV5-CAG-DIO-</a:t>
            </a:r>
            <a:r>
              <a:rPr lang="en-US" sz="1800" b="0" i="0" u="none" strike="noStrike" dirty="0">
                <a:solidFill>
                  <a:srgbClr val="FF7F7F"/>
                </a:solidFill>
                <a:effectLst/>
                <a:latin typeface="Arial" panose="020B0604020202020204" pitchFamily="34" charset="0"/>
                <a:cs typeface="Arial" panose="020B0604020202020204" pitchFamily="34" charset="0"/>
              </a:rPr>
              <a:t>ChroME2f</a:t>
            </a:r>
            <a:r>
              <a:rPr lang="en-US" sz="1800" b="0" i="0" u="none" strike="noStrike" dirty="0">
                <a:solidFill>
                  <a:srgbClr val="000000"/>
                </a:solidFill>
                <a:effectLst/>
                <a:latin typeface="Arial" panose="020B0604020202020204" pitchFamily="34" charset="0"/>
                <a:cs typeface="Arial" panose="020B0604020202020204" pitchFamily="34" charset="0"/>
              </a:rPr>
              <a:t>-ST-P2A-H2B-mRuby3</a:t>
            </a:r>
            <a:r>
              <a:rPr lang="en-US" dirty="0">
                <a:latin typeface="Arial" panose="020B0604020202020204" pitchFamily="34" charset="0"/>
                <a:cs typeface="Arial" panose="020B0604020202020204" pitchFamily="34" charset="0"/>
              </a:rPr>
              <a:t> </a:t>
            </a:r>
          </a:p>
        </p:txBody>
      </p:sp>
      <p:sp>
        <p:nvSpPr>
          <p:cNvPr id="18" name="TextBox 17">
            <a:extLst>
              <a:ext uri="{FF2B5EF4-FFF2-40B4-BE49-F238E27FC236}">
                <a16:creationId xmlns:a16="http://schemas.microsoft.com/office/drawing/2014/main" id="{0F6B3450-82C7-1E3A-83DA-88854285A17F}"/>
              </a:ext>
            </a:extLst>
          </p:cNvPr>
          <p:cNvSpPr txBox="1"/>
          <p:nvPr/>
        </p:nvSpPr>
        <p:spPr>
          <a:xfrm>
            <a:off x="1984954" y="2433047"/>
            <a:ext cx="4531359" cy="338554"/>
          </a:xfrm>
          <a:prstGeom prst="rect">
            <a:avLst/>
          </a:prstGeom>
          <a:noFill/>
        </p:spPr>
        <p:txBody>
          <a:bodyPr wrap="square">
            <a:spAutoFit/>
          </a:bodyPr>
          <a:lstStyle/>
          <a:p>
            <a:r>
              <a:rPr lang="en-US" sz="1600" b="0" i="0" u="none" strike="noStrike" dirty="0">
                <a:solidFill>
                  <a:srgbClr val="C00000"/>
                </a:solidFill>
                <a:effectLst/>
                <a:latin typeface="Arial" panose="020B0604020202020204" pitchFamily="34" charset="0"/>
                <a:cs typeface="Arial" panose="020B0604020202020204" pitchFamily="34" charset="0"/>
              </a:rPr>
              <a:t>Surgery</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(Cranial window, virus injection)</a:t>
            </a:r>
            <a:endParaRPr lang="en-US" sz="1200" dirty="0">
              <a:latin typeface="Arial" panose="020B0604020202020204" pitchFamily="34" charset="0"/>
              <a:cs typeface="Arial" panose="020B0604020202020204" pitchFamily="34" charset="0"/>
            </a:endParaRPr>
          </a:p>
        </p:txBody>
      </p:sp>
      <p:sp>
        <p:nvSpPr>
          <p:cNvPr id="19" name="Arrow: Up 18">
            <a:extLst>
              <a:ext uri="{FF2B5EF4-FFF2-40B4-BE49-F238E27FC236}">
                <a16:creationId xmlns:a16="http://schemas.microsoft.com/office/drawing/2014/main" id="{9C2FB2BB-9F05-6310-DCF5-CE5DDC98168A}"/>
              </a:ext>
            </a:extLst>
          </p:cNvPr>
          <p:cNvSpPr/>
          <p:nvPr/>
        </p:nvSpPr>
        <p:spPr>
          <a:xfrm rot="5400000">
            <a:off x="6981038" y="2574688"/>
            <a:ext cx="207732" cy="1422394"/>
          </a:xfrm>
          <a:prstGeom prst="upArrow">
            <a:avLst>
              <a:gd name="adj1" fmla="val 50000"/>
              <a:gd name="adj2" fmla="val 524898"/>
            </a:avLst>
          </a:prstGeom>
          <a:solidFill>
            <a:srgbClr val="87FF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516AA8-37B9-DF36-EF1A-53AE1DD0D73C}"/>
              </a:ext>
            </a:extLst>
          </p:cNvPr>
          <p:cNvSpPr txBox="1"/>
          <p:nvPr/>
        </p:nvSpPr>
        <p:spPr>
          <a:xfrm>
            <a:off x="4516034" y="2942196"/>
            <a:ext cx="5544145" cy="276999"/>
          </a:xfrm>
          <a:prstGeom prst="rect">
            <a:avLst/>
          </a:prstGeom>
          <a:noFill/>
        </p:spPr>
        <p:txBody>
          <a:bodyPr wrap="square">
            <a:spAutoFit/>
          </a:bodyPr>
          <a:lstStyle/>
          <a:p>
            <a:r>
              <a:rPr lang="en-US" sz="1200" b="0" i="0" u="none" strike="noStrike" dirty="0">
                <a:solidFill>
                  <a:srgbClr val="000000"/>
                </a:solidFill>
                <a:effectLst/>
                <a:latin typeface="Arial" panose="020B0604020202020204" pitchFamily="34" charset="0"/>
                <a:cs typeface="Arial" panose="020B0604020202020204" pitchFamily="34" charset="0"/>
              </a:rPr>
              <a:t>Calcium imaging, SLM responsive cells found</a:t>
            </a:r>
            <a:endParaRPr lang="en-US" sz="12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0680B22-8BBB-AC8E-4E7B-8C7B0694C3F5}"/>
              </a:ext>
            </a:extLst>
          </p:cNvPr>
          <p:cNvSpPr txBox="1"/>
          <p:nvPr/>
        </p:nvSpPr>
        <p:spPr>
          <a:xfrm>
            <a:off x="4516034" y="4743958"/>
            <a:ext cx="4192326" cy="369332"/>
          </a:xfrm>
          <a:prstGeom prst="rect">
            <a:avLst/>
          </a:prstGeom>
          <a:noFill/>
        </p:spPr>
        <p:txBody>
          <a:bodyPr wrap="square">
            <a:spAutoFit/>
          </a:bodyPr>
          <a:lstStyle/>
          <a:p>
            <a:r>
              <a:rPr lang="en-US" spc="-50" dirty="0">
                <a:latin typeface="Arial" panose="020B0604020202020204" pitchFamily="34" charset="0"/>
                <a:ea typeface="Times New Roman" panose="02020603050405020304" pitchFamily="18" charset="0"/>
                <a:cs typeface="Arial" panose="020B0604020202020204" pitchFamily="34" charset="0"/>
              </a:rPr>
              <a:t>&gt;</a:t>
            </a:r>
            <a:r>
              <a:rPr lang="en-US" sz="1800" spc="-50" dirty="0">
                <a:effectLst/>
                <a:latin typeface="Arial" panose="020B0604020202020204" pitchFamily="34" charset="0"/>
                <a:ea typeface="Times New Roman" panose="02020603050405020304" pitchFamily="18" charset="0"/>
                <a:cs typeface="Arial" panose="020B0604020202020204" pitchFamily="34" charset="0"/>
              </a:rPr>
              <a:t> </a:t>
            </a:r>
            <a:r>
              <a:rPr lang="en-US" spc="-50" dirty="0">
                <a:latin typeface="Arial" panose="020B0604020202020204" pitchFamily="34" charset="0"/>
                <a:ea typeface="Times New Roman" panose="02020603050405020304" pitchFamily="18" charset="0"/>
                <a:cs typeface="Arial" panose="020B0604020202020204" pitchFamily="34" charset="0"/>
              </a:rPr>
              <a:t>5</a:t>
            </a:r>
            <a:r>
              <a:rPr lang="en-US" sz="1800" spc="-50" dirty="0">
                <a:effectLst/>
                <a:latin typeface="Arial" panose="020B0604020202020204" pitchFamily="34" charset="0"/>
                <a:ea typeface="Times New Roman" panose="02020603050405020304" pitchFamily="18" charset="0"/>
                <a:cs typeface="Arial" panose="020B0604020202020204" pitchFamily="34" charset="0"/>
              </a:rPr>
              <a:t> weeks waiting time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194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a:solidFill>
                  <a:srgbClr val="01204E"/>
                </a:solidFill>
                <a:effectLst/>
                <a:ea typeface="Times New Roman" panose="02020603050405020304" pitchFamily="18" charset="0"/>
              </a:rPr>
              <a:t>SLM: </a:t>
            </a:r>
            <a:r>
              <a:rPr lang="en-US" sz="4000">
                <a:solidFill>
                  <a:schemeClr val="tx1"/>
                </a:solidFill>
                <a:latin typeface="Arial" panose="020B0604020202020204" pitchFamily="34" charset="0"/>
                <a:cs typeface="Arial" panose="020B0604020202020204" pitchFamily="34" charset="0"/>
              </a:rPr>
              <a:t>Emx1.Cre-Ai96</a:t>
            </a:r>
            <a:br>
              <a:rPr lang="en-US" sz="4000">
                <a:latin typeface="Arial" panose="020B0604020202020204" pitchFamily="34" charset="0"/>
                <a:cs typeface="Arial" panose="020B0604020202020204" pitchFamily="34" charset="0"/>
              </a:rPr>
            </a:br>
            <a:endParaRPr lang="en-US" sz="4000" dirty="0"/>
          </a:p>
        </p:txBody>
      </p:sp>
      <p:sp>
        <p:nvSpPr>
          <p:cNvPr id="6" name="Content Placeholder 6">
            <a:extLst>
              <a:ext uri="{FF2B5EF4-FFF2-40B4-BE49-F238E27FC236}">
                <a16:creationId xmlns:a16="http://schemas.microsoft.com/office/drawing/2014/main" id="{DF14411A-AAEB-C49E-E4FB-277F5FC4DA62}"/>
              </a:ext>
            </a:extLst>
          </p:cNvPr>
          <p:cNvSpPr>
            <a:spLocks noGrp="1"/>
          </p:cNvSpPr>
          <p:nvPr>
            <p:ph idx="1"/>
          </p:nvPr>
        </p:nvSpPr>
        <p:spPr>
          <a:xfrm>
            <a:off x="6980237" y="2309145"/>
            <a:ext cx="4287520" cy="1545779"/>
          </a:xfrm>
        </p:spPr>
        <p:txBody>
          <a:bodyPr>
            <a:noAutofit/>
          </a:bodyPr>
          <a:lstStyle/>
          <a:p>
            <a:pPr marL="0" indent="0">
              <a:buNone/>
            </a:pPr>
            <a:endParaRPr lang="en-US" sz="1400" dirty="0"/>
          </a:p>
          <a:p>
            <a:r>
              <a:rPr lang="en-US" sz="1400" dirty="0"/>
              <a:t>200-500 cells with 3 planes (697.2 x 697.2 µm) recording</a:t>
            </a:r>
          </a:p>
          <a:p>
            <a:endParaRPr lang="en-US" sz="1400" dirty="0"/>
          </a:p>
          <a:p>
            <a:endParaRPr lang="en-US" sz="1400" dirty="0"/>
          </a:p>
          <a:p>
            <a:endParaRPr lang="en-US" sz="1400" dirty="0"/>
          </a:p>
          <a:p>
            <a:r>
              <a:rPr lang="en-US" sz="1400" dirty="0"/>
              <a:t>Moderate signal/noise ratio</a:t>
            </a:r>
          </a:p>
          <a:p>
            <a:endParaRPr lang="en-US" sz="1400" dirty="0"/>
          </a:p>
        </p:txBody>
      </p:sp>
      <p:pic>
        <p:nvPicPr>
          <p:cNvPr id="8" name="Picture 7">
            <a:extLst>
              <a:ext uri="{FF2B5EF4-FFF2-40B4-BE49-F238E27FC236}">
                <a16:creationId xmlns:a16="http://schemas.microsoft.com/office/drawing/2014/main" id="{EC18AA3F-1966-D226-A2FC-42D332FD6C43}"/>
              </a:ext>
            </a:extLst>
          </p:cNvPr>
          <p:cNvPicPr>
            <a:picLocks noChangeAspect="1"/>
          </p:cNvPicPr>
          <p:nvPr/>
        </p:nvPicPr>
        <p:blipFill>
          <a:blip r:embed="rId2"/>
          <a:stretch>
            <a:fillRect/>
          </a:stretch>
        </p:blipFill>
        <p:spPr>
          <a:xfrm>
            <a:off x="1856878" y="1036322"/>
            <a:ext cx="4608362" cy="5637205"/>
          </a:xfrm>
          <a:prstGeom prst="rect">
            <a:avLst/>
          </a:prstGeom>
        </p:spPr>
      </p:pic>
      <p:sp>
        <p:nvSpPr>
          <p:cNvPr id="12" name="TextBox 11">
            <a:extLst>
              <a:ext uri="{FF2B5EF4-FFF2-40B4-BE49-F238E27FC236}">
                <a16:creationId xmlns:a16="http://schemas.microsoft.com/office/drawing/2014/main" id="{17D1C7AA-234D-3DC7-F9D1-0E337A6EEAEA}"/>
              </a:ext>
            </a:extLst>
          </p:cNvPr>
          <p:cNvSpPr txBox="1"/>
          <p:nvPr/>
        </p:nvSpPr>
        <p:spPr>
          <a:xfrm>
            <a:off x="7031537" y="4947918"/>
            <a:ext cx="4903076" cy="1754326"/>
          </a:xfrm>
          <a:prstGeom prst="rect">
            <a:avLst/>
          </a:prstGeom>
          <a:noFill/>
        </p:spPr>
        <p:txBody>
          <a:bodyPr wrap="square">
            <a:spAutoFit/>
          </a:bodyPr>
          <a:lstStyle/>
          <a:p>
            <a:r>
              <a:rPr lang="en-US" dirty="0"/>
              <a:t>Around 2-4 SLM targets could found across multiple planes within the </a:t>
            </a:r>
            <a:r>
              <a:rPr lang="en-US" sz="1800" dirty="0"/>
              <a:t>697.2 x 697.2 µm, within depth between 80 µm and 240 µm, after 5 weeks of surgery.  </a:t>
            </a:r>
          </a:p>
          <a:p>
            <a:endParaRPr lang="en-US" dirty="0"/>
          </a:p>
          <a:p>
            <a:r>
              <a:rPr lang="en-US" sz="1800" dirty="0"/>
              <a:t>No responsive SLM targets is found before week 5.</a:t>
            </a:r>
          </a:p>
        </p:txBody>
      </p:sp>
      <p:sp>
        <p:nvSpPr>
          <p:cNvPr id="14" name="TextBox 13">
            <a:extLst>
              <a:ext uri="{FF2B5EF4-FFF2-40B4-BE49-F238E27FC236}">
                <a16:creationId xmlns:a16="http://schemas.microsoft.com/office/drawing/2014/main" id="{06DFF6C8-0817-E6B1-FE81-B0FE45AEA280}"/>
              </a:ext>
            </a:extLst>
          </p:cNvPr>
          <p:cNvSpPr txBox="1"/>
          <p:nvPr/>
        </p:nvSpPr>
        <p:spPr>
          <a:xfrm>
            <a:off x="7172961" y="1459470"/>
            <a:ext cx="2912532" cy="369332"/>
          </a:xfrm>
          <a:prstGeom prst="rect">
            <a:avLst/>
          </a:prstGeom>
          <a:noFill/>
        </p:spPr>
        <p:txBody>
          <a:bodyPr wrap="square">
            <a:spAutoFit/>
          </a:bodyPr>
          <a:lstStyle/>
          <a:p>
            <a:r>
              <a:rPr lang="en-US" sz="1800" dirty="0"/>
              <a:t>N = 1</a:t>
            </a:r>
          </a:p>
        </p:txBody>
      </p:sp>
    </p:spTree>
    <p:extLst>
      <p:ext uri="{BB962C8B-B14F-4D97-AF65-F5344CB8AC3E}">
        <p14:creationId xmlns:p14="http://schemas.microsoft.com/office/powerpoint/2010/main" val="2187080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dark, night sky&#10;&#10;Description automatically generated">
            <a:extLst>
              <a:ext uri="{FF2B5EF4-FFF2-40B4-BE49-F238E27FC236}">
                <a16:creationId xmlns:a16="http://schemas.microsoft.com/office/drawing/2014/main" id="{2A9B0AB3-92DF-EFF7-1CAA-077536FEF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230003" y="1231900"/>
            <a:ext cx="4876800" cy="4876800"/>
          </a:xfrm>
          <a:prstGeom prst="rect">
            <a:avLst/>
          </a:prstGeom>
        </p:spPr>
      </p:pic>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SLM: </a:t>
            </a:r>
            <a:r>
              <a:rPr lang="en-US" sz="4000" dirty="0">
                <a:solidFill>
                  <a:schemeClr val="tx1"/>
                </a:solidFill>
                <a:latin typeface="Arial" panose="020B0604020202020204" pitchFamily="34" charset="0"/>
                <a:cs typeface="Arial" panose="020B0604020202020204" pitchFamily="34" charset="0"/>
              </a:rPr>
              <a:t>Emx1.Cre-Ai96</a:t>
            </a:r>
            <a:br>
              <a:rPr lang="en-US" sz="4000" dirty="0">
                <a:latin typeface="Arial" panose="020B0604020202020204" pitchFamily="34" charset="0"/>
                <a:cs typeface="Arial" panose="020B0604020202020204" pitchFamily="34" charset="0"/>
              </a:rPr>
            </a:br>
            <a:endParaRPr lang="en-US" sz="4000" dirty="0"/>
          </a:p>
        </p:txBody>
      </p:sp>
      <p:cxnSp>
        <p:nvCxnSpPr>
          <p:cNvPr id="5" name="Straight Arrow Connector 4">
            <a:extLst>
              <a:ext uri="{FF2B5EF4-FFF2-40B4-BE49-F238E27FC236}">
                <a16:creationId xmlns:a16="http://schemas.microsoft.com/office/drawing/2014/main" id="{75F20BA2-890C-42E2-A3EE-2A43036B302C}"/>
              </a:ext>
            </a:extLst>
          </p:cNvPr>
          <p:cNvCxnSpPr>
            <a:cxnSpLocks/>
          </p:cNvCxnSpPr>
          <p:nvPr/>
        </p:nvCxnSpPr>
        <p:spPr>
          <a:xfrm flipH="1" flipV="1">
            <a:off x="4316627" y="2935702"/>
            <a:ext cx="357810" cy="427902"/>
          </a:xfrm>
          <a:prstGeom prst="straightConnector1">
            <a:avLst/>
          </a:prstGeom>
          <a:ln w="254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E72549D-BD43-3E30-C635-E200EB7AE79D}"/>
              </a:ext>
            </a:extLst>
          </p:cNvPr>
          <p:cNvSpPr txBox="1"/>
          <p:nvPr/>
        </p:nvSpPr>
        <p:spPr>
          <a:xfrm>
            <a:off x="2512884" y="2994272"/>
            <a:ext cx="1803743" cy="369332"/>
          </a:xfrm>
          <a:prstGeom prst="rect">
            <a:avLst/>
          </a:prstGeom>
          <a:noFill/>
        </p:spPr>
        <p:txBody>
          <a:bodyPr wrap="square">
            <a:spAutoFit/>
          </a:bodyPr>
          <a:lstStyle/>
          <a:p>
            <a:r>
              <a:rPr lang="en-US" dirty="0">
                <a:solidFill>
                  <a:srgbClr val="00B050"/>
                </a:solidFill>
              </a:rPr>
              <a:t>2p imaging range</a:t>
            </a:r>
          </a:p>
        </p:txBody>
      </p:sp>
      <p:sp>
        <p:nvSpPr>
          <p:cNvPr id="15" name="TextBox 14">
            <a:extLst>
              <a:ext uri="{FF2B5EF4-FFF2-40B4-BE49-F238E27FC236}">
                <a16:creationId xmlns:a16="http://schemas.microsoft.com/office/drawing/2014/main" id="{0E021842-6B49-AC56-0020-BD2A588F8FE4}"/>
              </a:ext>
            </a:extLst>
          </p:cNvPr>
          <p:cNvSpPr txBox="1"/>
          <p:nvPr/>
        </p:nvSpPr>
        <p:spPr>
          <a:xfrm>
            <a:off x="8293100" y="2007763"/>
            <a:ext cx="3073400" cy="646331"/>
          </a:xfrm>
          <a:prstGeom prst="rect">
            <a:avLst/>
          </a:prstGeom>
          <a:noFill/>
        </p:spPr>
        <p:txBody>
          <a:bodyPr wrap="square">
            <a:spAutoFit/>
          </a:bodyPr>
          <a:lstStyle/>
          <a:p>
            <a:r>
              <a:rPr lang="en-US" dirty="0">
                <a:solidFill>
                  <a:srgbClr val="000000"/>
                </a:solidFill>
                <a:latin typeface="Arial" panose="020B0604020202020204" pitchFamily="34" charset="0"/>
                <a:cs typeface="Arial" panose="020B0604020202020204" pitchFamily="34" charset="0"/>
              </a:rPr>
              <a:t>There are considerable cell population in layer II/III </a:t>
            </a:r>
            <a:endParaRPr lang="en-US" dirty="0"/>
          </a:p>
        </p:txBody>
      </p:sp>
    </p:spTree>
    <p:extLst>
      <p:ext uri="{BB962C8B-B14F-4D97-AF65-F5344CB8AC3E}">
        <p14:creationId xmlns:p14="http://schemas.microsoft.com/office/powerpoint/2010/main" val="314069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153B-8A82-B5EB-8895-237B59657103}"/>
              </a:ext>
            </a:extLst>
          </p:cNvPr>
          <p:cNvSpPr>
            <a:spLocks noGrp="1"/>
          </p:cNvSpPr>
          <p:nvPr>
            <p:ph type="title"/>
          </p:nvPr>
        </p:nvSpPr>
        <p:spPr>
          <a:xfrm>
            <a:off x="410603" y="233556"/>
            <a:ext cx="10515600" cy="1325563"/>
          </a:xfrm>
        </p:spPr>
        <p:txBody>
          <a:bodyPr>
            <a:normAutofit/>
          </a:bodyPr>
          <a:lstStyle/>
          <a:p>
            <a:pPr algn="ctr"/>
            <a:r>
              <a:rPr lang="en-US" sz="4000" spc="-50" dirty="0">
                <a:solidFill>
                  <a:srgbClr val="01204E"/>
                </a:solidFill>
                <a:effectLst/>
                <a:ea typeface="Times New Roman" panose="02020603050405020304" pitchFamily="18" charset="0"/>
              </a:rPr>
              <a:t>SLM: </a:t>
            </a:r>
            <a:r>
              <a:rPr lang="en-US" sz="4000" dirty="0">
                <a:solidFill>
                  <a:schemeClr val="tx1"/>
                </a:solidFill>
                <a:latin typeface="Arial" panose="020B0604020202020204" pitchFamily="34" charset="0"/>
                <a:cs typeface="Arial" panose="020B0604020202020204" pitchFamily="34" charset="0"/>
              </a:rPr>
              <a:t>Emx1.Cre-Ai96</a:t>
            </a:r>
            <a:br>
              <a:rPr lang="en-US" sz="4000" dirty="0">
                <a:latin typeface="Arial" panose="020B0604020202020204" pitchFamily="34" charset="0"/>
                <a:cs typeface="Arial" panose="020B0604020202020204" pitchFamily="34" charset="0"/>
              </a:rPr>
            </a:br>
            <a:endParaRPr lang="en-US" sz="4000" dirty="0"/>
          </a:p>
        </p:txBody>
      </p:sp>
      <p:pic>
        <p:nvPicPr>
          <p:cNvPr id="9" name="Picture 8">
            <a:extLst>
              <a:ext uri="{FF2B5EF4-FFF2-40B4-BE49-F238E27FC236}">
                <a16:creationId xmlns:a16="http://schemas.microsoft.com/office/drawing/2014/main" id="{50AE23FD-F5BD-17B8-AF87-4B56823B5533}"/>
              </a:ext>
            </a:extLst>
          </p:cNvPr>
          <p:cNvPicPr>
            <a:picLocks noChangeAspect="1"/>
          </p:cNvPicPr>
          <p:nvPr/>
        </p:nvPicPr>
        <p:blipFill>
          <a:blip r:embed="rId3"/>
          <a:stretch>
            <a:fillRect/>
          </a:stretch>
        </p:blipFill>
        <p:spPr>
          <a:xfrm>
            <a:off x="2023478" y="2628695"/>
            <a:ext cx="2672136" cy="1852871"/>
          </a:xfrm>
          <a:prstGeom prst="rect">
            <a:avLst/>
          </a:prstGeom>
        </p:spPr>
      </p:pic>
      <p:sp>
        <p:nvSpPr>
          <p:cNvPr id="11" name="TextBox 10">
            <a:extLst>
              <a:ext uri="{FF2B5EF4-FFF2-40B4-BE49-F238E27FC236}">
                <a16:creationId xmlns:a16="http://schemas.microsoft.com/office/drawing/2014/main" id="{6E94A82F-DA3E-CCB8-A915-02EC1EE1DB7C}"/>
              </a:ext>
            </a:extLst>
          </p:cNvPr>
          <p:cNvSpPr txBox="1"/>
          <p:nvPr/>
        </p:nvSpPr>
        <p:spPr>
          <a:xfrm>
            <a:off x="6096000" y="3965728"/>
            <a:ext cx="3874346" cy="369332"/>
          </a:xfrm>
          <a:prstGeom prst="rect">
            <a:avLst/>
          </a:prstGeom>
          <a:noFill/>
        </p:spPr>
        <p:txBody>
          <a:bodyPr wrap="square">
            <a:spAutoFit/>
          </a:bodyPr>
          <a:lstStyle/>
          <a:p>
            <a:r>
              <a:rPr lang="en-US" sz="1800" dirty="0">
                <a:solidFill>
                  <a:srgbClr val="00B050"/>
                </a:solidFill>
                <a:latin typeface="Arial" panose="020B0604020202020204" pitchFamily="34" charset="0"/>
                <a:cs typeface="Arial" panose="020B0604020202020204" pitchFamily="34" charset="0"/>
              </a:rPr>
              <a:t>Region 2</a:t>
            </a:r>
            <a:r>
              <a:rPr lang="en-US" sz="1800" dirty="0">
                <a:solidFill>
                  <a:schemeClr val="tx1"/>
                </a:solidFill>
                <a:latin typeface="Arial" panose="020B0604020202020204" pitchFamily="34" charset="0"/>
                <a:cs typeface="Arial" panose="020B0604020202020204" pitchFamily="34" charset="0"/>
              </a:rPr>
              <a:t> (600 frames)</a:t>
            </a:r>
            <a:endParaRPr lang="en-US" dirty="0"/>
          </a:p>
        </p:txBody>
      </p:sp>
      <p:sp>
        <p:nvSpPr>
          <p:cNvPr id="12" name="TextBox 11">
            <a:extLst>
              <a:ext uri="{FF2B5EF4-FFF2-40B4-BE49-F238E27FC236}">
                <a16:creationId xmlns:a16="http://schemas.microsoft.com/office/drawing/2014/main" id="{A407DD6A-B858-81A1-0F53-9B9C1CB507DA}"/>
              </a:ext>
            </a:extLst>
          </p:cNvPr>
          <p:cNvSpPr txBox="1"/>
          <p:nvPr/>
        </p:nvSpPr>
        <p:spPr>
          <a:xfrm>
            <a:off x="5315189" y="1040163"/>
            <a:ext cx="3874346" cy="369332"/>
          </a:xfrm>
          <a:prstGeom prst="rect">
            <a:avLst/>
          </a:prstGeom>
          <a:noFill/>
        </p:spPr>
        <p:txBody>
          <a:bodyPr wrap="square">
            <a:spAutoFit/>
          </a:bodyPr>
          <a:lstStyle/>
          <a:p>
            <a:r>
              <a:rPr lang="en-US" sz="1800" dirty="0">
                <a:solidFill>
                  <a:srgbClr val="FF7F7F"/>
                </a:solidFill>
                <a:latin typeface="Arial" panose="020B0604020202020204" pitchFamily="34" charset="0"/>
                <a:cs typeface="Arial" panose="020B0604020202020204" pitchFamily="34" charset="0"/>
              </a:rPr>
              <a:t>Region 3</a:t>
            </a:r>
            <a:r>
              <a:rPr lang="en-US" sz="1800" dirty="0">
                <a:solidFill>
                  <a:schemeClr val="tx1"/>
                </a:solidFill>
                <a:latin typeface="Arial" panose="020B0604020202020204" pitchFamily="34" charset="0"/>
                <a:cs typeface="Arial" panose="020B0604020202020204" pitchFamily="34" charset="0"/>
              </a:rPr>
              <a:t> (600 frames)</a:t>
            </a:r>
            <a:endParaRPr lang="en-US" dirty="0"/>
          </a:p>
        </p:txBody>
      </p:sp>
      <p:pic>
        <p:nvPicPr>
          <p:cNvPr id="14" name="Picture 13" descr="A picture containing green&#10;&#10;Description automatically generated">
            <a:extLst>
              <a:ext uri="{FF2B5EF4-FFF2-40B4-BE49-F238E27FC236}">
                <a16:creationId xmlns:a16="http://schemas.microsoft.com/office/drawing/2014/main" id="{78109B7B-8709-BF4A-A504-C402F691A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355435"/>
            <a:ext cx="2438400" cy="2438400"/>
          </a:xfrm>
          <a:prstGeom prst="rect">
            <a:avLst/>
          </a:prstGeom>
        </p:spPr>
      </p:pic>
      <p:pic>
        <p:nvPicPr>
          <p:cNvPr id="16" name="Picture 15">
            <a:extLst>
              <a:ext uri="{FF2B5EF4-FFF2-40B4-BE49-F238E27FC236}">
                <a16:creationId xmlns:a16="http://schemas.microsoft.com/office/drawing/2014/main" id="{CFEEEF49-B3FC-8E57-4940-6664B6ADB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189" y="1409495"/>
            <a:ext cx="2438400" cy="2438400"/>
          </a:xfrm>
          <a:prstGeom prst="rect">
            <a:avLst/>
          </a:prstGeom>
        </p:spPr>
      </p:pic>
      <p:pic>
        <p:nvPicPr>
          <p:cNvPr id="18" name="Picture 17" descr="A picture containing grass, green, fruit, plant&#10;&#10;Description automatically generated">
            <a:extLst>
              <a:ext uri="{FF2B5EF4-FFF2-40B4-BE49-F238E27FC236}">
                <a16:creationId xmlns:a16="http://schemas.microsoft.com/office/drawing/2014/main" id="{58F1EFB3-5C3A-017B-7D3F-01D1229BC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6773" y="3698271"/>
            <a:ext cx="2438400" cy="2438400"/>
          </a:xfrm>
          <a:prstGeom prst="rect">
            <a:avLst/>
          </a:prstGeom>
        </p:spPr>
      </p:pic>
      <p:sp>
        <p:nvSpPr>
          <p:cNvPr id="19" name="TextBox 18">
            <a:extLst>
              <a:ext uri="{FF2B5EF4-FFF2-40B4-BE49-F238E27FC236}">
                <a16:creationId xmlns:a16="http://schemas.microsoft.com/office/drawing/2014/main" id="{3201E622-E671-C910-82AC-6E0E3BBBF90D}"/>
              </a:ext>
            </a:extLst>
          </p:cNvPr>
          <p:cNvSpPr txBox="1"/>
          <p:nvPr/>
        </p:nvSpPr>
        <p:spPr>
          <a:xfrm>
            <a:off x="8896773" y="3278002"/>
            <a:ext cx="3874346" cy="369332"/>
          </a:xfrm>
          <a:prstGeom prst="rect">
            <a:avLst/>
          </a:prstGeom>
          <a:noFill/>
        </p:spPr>
        <p:txBody>
          <a:bodyPr wrap="square">
            <a:spAutoFit/>
          </a:bodyPr>
          <a:lstStyle/>
          <a:p>
            <a:r>
              <a:rPr lang="en-US" sz="1800" dirty="0">
                <a:solidFill>
                  <a:srgbClr val="00B050"/>
                </a:solidFill>
                <a:latin typeface="Arial" panose="020B0604020202020204" pitchFamily="34" charset="0"/>
                <a:cs typeface="Arial" panose="020B0604020202020204" pitchFamily="34" charset="0"/>
              </a:rPr>
              <a:t>Region 4</a:t>
            </a:r>
            <a:r>
              <a:rPr lang="en-US" sz="1800" dirty="0">
                <a:solidFill>
                  <a:schemeClr val="tx1"/>
                </a:solidFill>
                <a:latin typeface="Arial" panose="020B0604020202020204" pitchFamily="34" charset="0"/>
                <a:cs typeface="Arial" panose="020B0604020202020204" pitchFamily="34" charset="0"/>
              </a:rPr>
              <a:t> (600 frames)</a:t>
            </a:r>
            <a:endParaRPr lang="en-US" dirty="0"/>
          </a:p>
        </p:txBody>
      </p:sp>
      <p:sp>
        <p:nvSpPr>
          <p:cNvPr id="21" name="TextBox 20">
            <a:extLst>
              <a:ext uri="{FF2B5EF4-FFF2-40B4-BE49-F238E27FC236}">
                <a16:creationId xmlns:a16="http://schemas.microsoft.com/office/drawing/2014/main" id="{69DAEEAC-E72D-3C18-DE49-E3867359BFF2}"/>
              </a:ext>
            </a:extLst>
          </p:cNvPr>
          <p:cNvSpPr txBox="1"/>
          <p:nvPr/>
        </p:nvSpPr>
        <p:spPr>
          <a:xfrm>
            <a:off x="2023478" y="1982363"/>
            <a:ext cx="3434079" cy="646331"/>
          </a:xfrm>
          <a:prstGeom prst="rect">
            <a:avLst/>
          </a:prstGeom>
          <a:noFill/>
        </p:spPr>
        <p:txBody>
          <a:bodyPr wrap="square">
            <a:spAutoFit/>
          </a:bodyPr>
          <a:lstStyle/>
          <a:p>
            <a:r>
              <a:rPr lang="en-US" dirty="0">
                <a:solidFill>
                  <a:srgbClr val="FF7F7F"/>
                </a:solidFill>
              </a:rPr>
              <a:t>Virus infected regions </a:t>
            </a:r>
            <a:r>
              <a:rPr lang="en-US" dirty="0"/>
              <a:t>with </a:t>
            </a:r>
            <a:r>
              <a:rPr lang="en-US" dirty="0">
                <a:solidFill>
                  <a:srgbClr val="00B050"/>
                </a:solidFill>
              </a:rPr>
              <a:t>low calcium signals</a:t>
            </a:r>
            <a:r>
              <a:rPr lang="en-US" dirty="0"/>
              <a:t> observed</a:t>
            </a:r>
            <a:endParaRPr lang="en-US" sz="1800" dirty="0"/>
          </a:p>
        </p:txBody>
      </p:sp>
    </p:spTree>
    <p:extLst>
      <p:ext uri="{BB962C8B-B14F-4D97-AF65-F5344CB8AC3E}">
        <p14:creationId xmlns:p14="http://schemas.microsoft.com/office/powerpoint/2010/main" val="4201577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8901853" y="81220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nvGraphicFramePr>
        <p:xfrm>
          <a:off x="2261543" y="1699749"/>
          <a:ext cx="8446566" cy="3604960"/>
        </p:xfrm>
        <a:graphic>
          <a:graphicData uri="http://schemas.openxmlformats.org/drawingml/2006/table">
            <a:tbl>
              <a:tblPr firstRow="1" bandRow="1">
                <a:tableStyleId>{5C22544A-7EE6-4342-B048-85BDC9FD1C3A}</a:tableStyleId>
              </a:tblPr>
              <a:tblGrid>
                <a:gridCol w="2086791">
                  <a:extLst>
                    <a:ext uri="{9D8B030D-6E8A-4147-A177-3AD203B41FA5}">
                      <a16:colId xmlns:a16="http://schemas.microsoft.com/office/drawing/2014/main" val="3719688331"/>
                    </a:ext>
                  </a:extLst>
                </a:gridCol>
                <a:gridCol w="2124829">
                  <a:extLst>
                    <a:ext uri="{9D8B030D-6E8A-4147-A177-3AD203B41FA5}">
                      <a16:colId xmlns:a16="http://schemas.microsoft.com/office/drawing/2014/main" val="1907406057"/>
                    </a:ext>
                  </a:extLst>
                </a:gridCol>
                <a:gridCol w="2118250">
                  <a:extLst>
                    <a:ext uri="{9D8B030D-6E8A-4147-A177-3AD203B41FA5}">
                      <a16:colId xmlns:a16="http://schemas.microsoft.com/office/drawing/2014/main" val="3803807165"/>
                    </a:ext>
                  </a:extLst>
                </a:gridCol>
                <a:gridCol w="2116696">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3" name="Rectangle: Rounded Corners 2">
            <a:extLst>
              <a:ext uri="{FF2B5EF4-FFF2-40B4-BE49-F238E27FC236}">
                <a16:creationId xmlns:a16="http://schemas.microsoft.com/office/drawing/2014/main" id="{DD1B929C-C5FA-9831-444B-E334AE7198DF}"/>
              </a:ext>
            </a:extLst>
          </p:cNvPr>
          <p:cNvSpPr/>
          <p:nvPr/>
        </p:nvSpPr>
        <p:spPr>
          <a:xfrm>
            <a:off x="4739469" y="5424288"/>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92D050"/>
                </a:solidFill>
                <a:latin typeface="Arial" panose="020B0604020202020204" pitchFamily="34" charset="0"/>
                <a:cs typeface="Arial" panose="020B0604020202020204" pitchFamily="34" charset="0"/>
              </a:rPr>
              <a:t>√</a:t>
            </a:r>
            <a:endParaRPr lang="en-US" sz="6000" dirty="0">
              <a:solidFill>
                <a:srgbClr val="92D050"/>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D12EF29B-58CF-3BC0-81E4-8221CA0CCDCB}"/>
              </a:ext>
            </a:extLst>
          </p:cNvPr>
          <p:cNvSpPr/>
          <p:nvPr/>
        </p:nvSpPr>
        <p:spPr>
          <a:xfrm>
            <a:off x="6972587" y="5355027"/>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C00000"/>
                </a:solidFill>
                <a:latin typeface="Arial" panose="020B0604020202020204" pitchFamily="34" charset="0"/>
                <a:cs typeface="Arial" panose="020B0604020202020204" pitchFamily="34" charset="0"/>
              </a:rPr>
              <a:t>×</a:t>
            </a:r>
            <a:endParaRPr lang="en-US" sz="9600" dirty="0">
              <a:solidFill>
                <a:srgbClr val="C00000"/>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6E4878F3-7983-74C5-4A3D-0B6E0C4038B9}"/>
              </a:ext>
            </a:extLst>
          </p:cNvPr>
          <p:cNvSpPr/>
          <p:nvPr/>
        </p:nvSpPr>
        <p:spPr>
          <a:xfrm>
            <a:off x="8736989" y="5425479"/>
            <a:ext cx="1974568"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cs typeface="Arial" panose="020B0604020202020204" pitchFamily="34" charset="0"/>
              </a:rPr>
              <a:t>Using Ai203 at this moment, </a:t>
            </a:r>
            <a:r>
              <a:rPr lang="en-US" sz="1200" dirty="0">
                <a:solidFill>
                  <a:schemeClr val="tx1"/>
                </a:solidFill>
                <a:latin typeface="Arial" panose="020B0604020202020204" pitchFamily="34" charset="0"/>
                <a:cs typeface="Arial" panose="020B0604020202020204" pitchFamily="34" charset="0"/>
              </a:rPr>
              <a:t>while testing more Emx1Cre-Ai96 mice  </a:t>
            </a:r>
          </a:p>
        </p:txBody>
      </p:sp>
      <p:sp>
        <p:nvSpPr>
          <p:cNvPr id="7" name="Rectangle: Rounded Corners 6">
            <a:extLst>
              <a:ext uri="{FF2B5EF4-FFF2-40B4-BE49-F238E27FC236}">
                <a16:creationId xmlns:a16="http://schemas.microsoft.com/office/drawing/2014/main" id="{54E8427C-B6DA-5E02-FC99-3D38EC49B44F}"/>
              </a:ext>
            </a:extLst>
          </p:cNvPr>
          <p:cNvSpPr/>
          <p:nvPr/>
        </p:nvSpPr>
        <p:spPr>
          <a:xfrm>
            <a:off x="2261543" y="6127500"/>
            <a:ext cx="9013575"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Arial" panose="020B0604020202020204" pitchFamily="34" charset="0"/>
                <a:cs typeface="Arial" panose="020B0604020202020204" pitchFamily="34" charset="0"/>
              </a:rPr>
              <a:t>Move forward with vGluT1-Ai203 , </a:t>
            </a:r>
            <a:r>
              <a:rPr lang="en-US" sz="2000" dirty="0">
                <a:solidFill>
                  <a:schemeClr val="tx1"/>
                </a:solidFill>
                <a:latin typeface="Arial" panose="020B0604020202020204" pitchFamily="34" charset="0"/>
                <a:cs typeface="Arial" panose="020B0604020202020204" pitchFamily="34" charset="0"/>
              </a:rPr>
              <a:t>while testing more Emx1Cre-Ai96 mice  </a:t>
            </a:r>
          </a:p>
        </p:txBody>
      </p:sp>
      <p:sp>
        <p:nvSpPr>
          <p:cNvPr id="8" name="Rectangle: Rounded Corners 7">
            <a:extLst>
              <a:ext uri="{FF2B5EF4-FFF2-40B4-BE49-F238E27FC236}">
                <a16:creationId xmlns:a16="http://schemas.microsoft.com/office/drawing/2014/main" id="{F3067428-5FBF-DEA8-2EA9-D6D96C742D9C}"/>
              </a:ext>
            </a:extLst>
          </p:cNvPr>
          <p:cNvSpPr/>
          <p:nvPr/>
        </p:nvSpPr>
        <p:spPr>
          <a:xfrm>
            <a:off x="7753329" y="3478231"/>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latin typeface="Arial" panose="020B0604020202020204" pitchFamily="34" charset="0"/>
                <a:cs typeface="Arial" panose="020B0604020202020204" pitchFamily="34" charset="0"/>
              </a:rPr>
              <a:t>×</a:t>
            </a:r>
            <a:endParaRPr lang="en-US" sz="3600" dirty="0">
              <a:solidFill>
                <a:srgbClr val="C0000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EDF0D75-5089-3AC0-7D7F-D77B017253E8}"/>
              </a:ext>
            </a:extLst>
          </p:cNvPr>
          <p:cNvSpPr/>
          <p:nvPr/>
        </p:nvSpPr>
        <p:spPr>
          <a:xfrm>
            <a:off x="5903081" y="3979689"/>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07541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3682482" y="268040"/>
            <a:ext cx="7353014" cy="600069"/>
          </a:xfrm>
        </p:spPr>
        <p:txBody>
          <a:bodyPr>
            <a:normAutofit fontScale="90000"/>
          </a:bodyPr>
          <a:lstStyle/>
          <a:p>
            <a:r>
              <a:rPr lang="en-US" sz="4400" spc="-50" dirty="0">
                <a:solidFill>
                  <a:srgbClr val="01204E"/>
                </a:solidFill>
                <a:effectLst/>
                <a:ea typeface="Times New Roman" panose="02020603050405020304" pitchFamily="18" charset="0"/>
              </a:rPr>
              <a:t>Two Parts of SLM</a:t>
            </a:r>
            <a:endParaRPr lang="en-US" dirty="0"/>
          </a:p>
        </p:txBody>
      </p:sp>
      <p:pic>
        <p:nvPicPr>
          <p:cNvPr id="6148" name="Picture 4">
            <a:extLst>
              <a:ext uri="{FF2B5EF4-FFF2-40B4-BE49-F238E27FC236}">
                <a16:creationId xmlns:a16="http://schemas.microsoft.com/office/drawing/2014/main" id="{DA1155B9-217C-C546-48FC-3F8B5C50CA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1" t="77645" r="63517"/>
          <a:stretch/>
        </p:blipFill>
        <p:spPr bwMode="auto">
          <a:xfrm>
            <a:off x="619349" y="3683913"/>
            <a:ext cx="1742301" cy="10064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C9CFF-6C72-CAF8-A265-F871BC9094F4}"/>
              </a:ext>
            </a:extLst>
          </p:cNvPr>
          <p:cNvSpPr txBox="1"/>
          <p:nvPr/>
        </p:nvSpPr>
        <p:spPr>
          <a:xfrm>
            <a:off x="62863" y="2594034"/>
            <a:ext cx="3214117" cy="830997"/>
          </a:xfrm>
          <a:prstGeom prst="rect">
            <a:avLst/>
          </a:prstGeom>
          <a:noFill/>
        </p:spPr>
        <p:txBody>
          <a:bodyPr wrap="square">
            <a:spAutoFit/>
          </a:bodyPr>
          <a:lstStyle/>
          <a:p>
            <a:r>
              <a:rPr lang="en-US" sz="2400" spc="-5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Spatial Light Modulation (SLM)</a:t>
            </a:r>
            <a:endParaRPr lang="en-US" sz="2400" dirty="0">
              <a:solidFill>
                <a:srgbClr val="C00000"/>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3218280F-B494-AD60-21B8-9339DFD2D35F}"/>
              </a:ext>
            </a:extLst>
          </p:cNvPr>
          <p:cNvSpPr/>
          <p:nvPr/>
        </p:nvSpPr>
        <p:spPr>
          <a:xfrm>
            <a:off x="2922675" y="3273058"/>
            <a:ext cx="282872" cy="28141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538C7703-7517-44FD-8CA0-D8D0C3285F1D}"/>
              </a:ext>
            </a:extLst>
          </p:cNvPr>
          <p:cNvSpPr/>
          <p:nvPr/>
        </p:nvSpPr>
        <p:spPr>
          <a:xfrm>
            <a:off x="3991881" y="2266771"/>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112070F5-0284-9AC5-D59B-3655EE272E64}"/>
              </a:ext>
            </a:extLst>
          </p:cNvPr>
          <p:cNvSpPr/>
          <p:nvPr/>
        </p:nvSpPr>
        <p:spPr>
          <a:xfrm>
            <a:off x="3991881" y="459980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0" name="Connector: Curved 9">
            <a:extLst>
              <a:ext uri="{FF2B5EF4-FFF2-40B4-BE49-F238E27FC236}">
                <a16:creationId xmlns:a16="http://schemas.microsoft.com/office/drawing/2014/main" id="{8BE65AE3-9128-9150-B51E-AEEBB967C73D}"/>
              </a:ext>
            </a:extLst>
          </p:cNvPr>
          <p:cNvCxnSpPr>
            <a:cxnSpLocks/>
            <a:stCxn id="6" idx="6"/>
            <a:endCxn id="8" idx="2"/>
          </p:cNvCxnSpPr>
          <p:nvPr/>
        </p:nvCxnSpPr>
        <p:spPr>
          <a:xfrm>
            <a:off x="3205547" y="3413765"/>
            <a:ext cx="786334" cy="1326744"/>
          </a:xfrm>
          <a:prstGeom prst="curvedConnector3">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CF1AD6ED-E7DB-282A-1F01-1614E6819237}"/>
              </a:ext>
            </a:extLst>
          </p:cNvPr>
          <p:cNvCxnSpPr>
            <a:cxnSpLocks/>
            <a:stCxn id="6" idx="6"/>
            <a:endCxn id="7" idx="2"/>
          </p:cNvCxnSpPr>
          <p:nvPr/>
        </p:nvCxnSpPr>
        <p:spPr>
          <a:xfrm flipV="1">
            <a:off x="3205547" y="2407478"/>
            <a:ext cx="786334" cy="1006287"/>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2BAE0DD-E998-0F78-BC3B-8C1CD0D4A865}"/>
              </a:ext>
            </a:extLst>
          </p:cNvPr>
          <p:cNvSpPr txBox="1"/>
          <p:nvPr/>
        </p:nvSpPr>
        <p:spPr>
          <a:xfrm>
            <a:off x="4588685" y="2165418"/>
            <a:ext cx="3663821" cy="461665"/>
          </a:xfrm>
          <a:prstGeom prst="rect">
            <a:avLst/>
          </a:prstGeom>
          <a:noFill/>
        </p:spPr>
        <p:txBody>
          <a:bodyPr wrap="square">
            <a:spAutoFit/>
          </a:bodyPr>
          <a:lstStyle/>
          <a:p>
            <a:r>
              <a:rPr lang="en-US" sz="2400" spc="-50" dirty="0">
                <a:effectLst/>
                <a:latin typeface="Arial" panose="020B0604020202020204" pitchFamily="34" charset="0"/>
                <a:ea typeface="Times New Roman" panose="02020603050405020304" pitchFamily="18" charset="0"/>
                <a:cs typeface="Arial" panose="020B0604020202020204" pitchFamily="34" charset="0"/>
              </a:rPr>
              <a:t>Engineering</a:t>
            </a:r>
            <a:endParaRPr lang="en-US" sz="24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145F33D-7C38-DEBB-A92F-4916C26DD3AB}"/>
              </a:ext>
            </a:extLst>
          </p:cNvPr>
          <p:cNvSpPr txBox="1"/>
          <p:nvPr/>
        </p:nvSpPr>
        <p:spPr>
          <a:xfrm>
            <a:off x="4588685" y="4509676"/>
            <a:ext cx="3663821" cy="461665"/>
          </a:xfrm>
          <a:prstGeom prst="rect">
            <a:avLst/>
          </a:prstGeom>
          <a:noFill/>
        </p:spPr>
        <p:txBody>
          <a:bodyPr wrap="square">
            <a:spAutoFit/>
          </a:bodyPr>
          <a:lstStyle/>
          <a:p>
            <a:r>
              <a:rPr lang="en-US" sz="2400" spc="-50" dirty="0">
                <a:effectLst/>
                <a:latin typeface="Arial" panose="020B0604020202020204" pitchFamily="34" charset="0"/>
                <a:ea typeface="Times New Roman" panose="02020603050405020304" pitchFamily="18" charset="0"/>
                <a:cs typeface="Arial" panose="020B0604020202020204" pitchFamily="34" charset="0"/>
              </a:rPr>
              <a:t>Biology</a:t>
            </a:r>
            <a:endParaRPr lang="en-US" sz="24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6E12A010-C638-B79D-C8AB-0E256653275A}"/>
              </a:ext>
            </a:extLst>
          </p:cNvPr>
          <p:cNvSpPr/>
          <p:nvPr/>
        </p:nvSpPr>
        <p:spPr>
          <a:xfrm>
            <a:off x="6348230" y="1731102"/>
            <a:ext cx="4427215" cy="161171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Using 2PPlus from Bruker, establish a workflow to stimulate cells assemblies with specific characteristics (functional, or network properties)</a:t>
            </a:r>
          </a:p>
        </p:txBody>
      </p:sp>
      <p:sp>
        <p:nvSpPr>
          <p:cNvPr id="21" name="Rectangle: Rounded Corners 20">
            <a:extLst>
              <a:ext uri="{FF2B5EF4-FFF2-40B4-BE49-F238E27FC236}">
                <a16:creationId xmlns:a16="http://schemas.microsoft.com/office/drawing/2014/main" id="{F8532413-52AD-6398-2D9D-B80A47D78884}"/>
              </a:ext>
            </a:extLst>
          </p:cNvPr>
          <p:cNvSpPr/>
          <p:nvPr/>
        </p:nvSpPr>
        <p:spPr>
          <a:xfrm>
            <a:off x="6348231" y="4419718"/>
            <a:ext cx="4427216" cy="161171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Find the most suitable opto-genetics strategy (cell type interested, animal model, virus, et al)</a:t>
            </a:r>
          </a:p>
        </p:txBody>
      </p:sp>
      <p:pic>
        <p:nvPicPr>
          <p:cNvPr id="1028" name="Picture 4" descr="Stick figure man and a hole on the floor. Vector illustrations of a person  fall into, climbing out, look into, go inside, jump over, and cover a hole  Stock Vector Image &amp;">
            <a:extLst>
              <a:ext uri="{FF2B5EF4-FFF2-40B4-BE49-F238E27FC236}">
                <a16:creationId xmlns:a16="http://schemas.microsoft.com/office/drawing/2014/main" id="{CFD948AD-D9A2-46D3-9E98-963460AEB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972" t="32267" r="2496" b="40969"/>
          <a:stretch/>
        </p:blipFill>
        <p:spPr bwMode="auto">
          <a:xfrm>
            <a:off x="9162590" y="949350"/>
            <a:ext cx="1090928" cy="7447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tick figure man and a hole on the floor. Vector illustrations of a person  fall into, climbing out, look into, go inside, jump over, and cover a hole  Stock Vector Image &amp;">
            <a:extLst>
              <a:ext uri="{FF2B5EF4-FFF2-40B4-BE49-F238E27FC236}">
                <a16:creationId xmlns:a16="http://schemas.microsoft.com/office/drawing/2014/main" id="{A85573A8-A6D7-865C-E887-C859E6DBC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674" t="10865" r="2922" b="71581"/>
          <a:stretch/>
        </p:blipFill>
        <p:spPr bwMode="auto">
          <a:xfrm>
            <a:off x="9343434" y="3832888"/>
            <a:ext cx="729240" cy="488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20B0F8-39B6-E1DF-3D60-CAA00C59539C}"/>
              </a:ext>
            </a:extLst>
          </p:cNvPr>
          <p:cNvSpPr txBox="1"/>
          <p:nvPr/>
        </p:nvSpPr>
        <p:spPr>
          <a:xfrm>
            <a:off x="6535408" y="1337375"/>
            <a:ext cx="2179384"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12/2023-04/2024</a:t>
            </a:r>
            <a:endParaRPr lang="en-US" sz="1200" dirty="0"/>
          </a:p>
        </p:txBody>
      </p:sp>
      <p:sp>
        <p:nvSpPr>
          <p:cNvPr id="9" name="TextBox 8">
            <a:extLst>
              <a:ext uri="{FF2B5EF4-FFF2-40B4-BE49-F238E27FC236}">
                <a16:creationId xmlns:a16="http://schemas.microsoft.com/office/drawing/2014/main" id="{277B1D42-FB8C-5409-A567-AA409C629E37}"/>
              </a:ext>
            </a:extLst>
          </p:cNvPr>
          <p:cNvSpPr txBox="1"/>
          <p:nvPr/>
        </p:nvSpPr>
        <p:spPr>
          <a:xfrm>
            <a:off x="6535408" y="4044386"/>
            <a:ext cx="2179384"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04/2024-08/2024</a:t>
            </a:r>
            <a:endParaRPr lang="en-US" sz="1200" dirty="0"/>
          </a:p>
        </p:txBody>
      </p:sp>
    </p:spTree>
    <p:extLst>
      <p:ext uri="{BB962C8B-B14F-4D97-AF65-F5344CB8AC3E}">
        <p14:creationId xmlns:p14="http://schemas.microsoft.com/office/powerpoint/2010/main" val="4266666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BFD7-91B8-CAF8-18DD-F168D948FA8E}"/>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A26651C9-44CB-B79B-11CD-24A1BAB984BE}"/>
              </a:ext>
            </a:extLst>
          </p:cNvPr>
          <p:cNvSpPr txBox="1"/>
          <p:nvPr/>
        </p:nvSpPr>
        <p:spPr>
          <a:xfrm>
            <a:off x="964580" y="2228671"/>
            <a:ext cx="10446834" cy="923330"/>
          </a:xfrm>
          <a:prstGeom prst="rect">
            <a:avLst/>
          </a:prstGeom>
          <a:noFill/>
        </p:spPr>
        <p:txBody>
          <a:bodyPr wrap="square">
            <a:spAutoFit/>
          </a:bodyPr>
          <a:lstStyle/>
          <a:p>
            <a:r>
              <a:rPr lang="en-US" dirty="0"/>
              <a:t>2p holographic optogenetics experiments in Fig. 3-4 were conducted with </a:t>
            </a:r>
            <a:r>
              <a:rPr lang="en-US" b="1" dirty="0"/>
              <a:t>AAV8-hSynGCaMP6m-p2A-ChRmine-Kv2.1-WPRE injected in </a:t>
            </a:r>
            <a:r>
              <a:rPr lang="en-US" b="1" dirty="0" err="1"/>
              <a:t>PV-IRES-Cre;RCL-tdTomato</a:t>
            </a:r>
            <a:r>
              <a:rPr lang="en-US" b="1" dirty="0"/>
              <a:t> mice</a:t>
            </a:r>
            <a:r>
              <a:rPr lang="en-US" dirty="0"/>
              <a:t> (n=2) and </a:t>
            </a:r>
            <a:r>
              <a:rPr lang="en-US" b="1" dirty="0"/>
              <a:t>AAV9-2YF-hSyn-DIO-GCaMP6m-P2A-ChRmine-Kv2.1-WPRE in Emx1-Cre mice </a:t>
            </a:r>
            <a:r>
              <a:rPr lang="en-US" dirty="0"/>
              <a:t>(n=2).</a:t>
            </a:r>
          </a:p>
        </p:txBody>
      </p:sp>
      <p:sp>
        <p:nvSpPr>
          <p:cNvPr id="9" name="TextBox 8">
            <a:extLst>
              <a:ext uri="{FF2B5EF4-FFF2-40B4-BE49-F238E27FC236}">
                <a16:creationId xmlns:a16="http://schemas.microsoft.com/office/drawing/2014/main" id="{EB19BDE9-33AF-7AAE-A64D-1A1D71EAFCAD}"/>
              </a:ext>
            </a:extLst>
          </p:cNvPr>
          <p:cNvSpPr txBox="1"/>
          <p:nvPr/>
        </p:nvSpPr>
        <p:spPr>
          <a:xfrm>
            <a:off x="6502400" y="3152001"/>
            <a:ext cx="6096000" cy="369332"/>
          </a:xfrm>
          <a:prstGeom prst="rect">
            <a:avLst/>
          </a:prstGeom>
          <a:noFill/>
        </p:spPr>
        <p:txBody>
          <a:bodyPr wrap="square">
            <a:spAutoFit/>
          </a:bodyPr>
          <a:lstStyle/>
          <a:p>
            <a:r>
              <a:rPr lang="en-US" b="0" i="0" dirty="0">
                <a:solidFill>
                  <a:srgbClr val="333333"/>
                </a:solidFill>
                <a:effectLst/>
                <a:latin typeface="GillSansRegular"/>
              </a:rPr>
              <a:t>https://doi.org/10.1101/2023.06.05.543698</a:t>
            </a:r>
            <a:endParaRPr lang="en-US" dirty="0"/>
          </a:p>
        </p:txBody>
      </p:sp>
      <p:sp>
        <p:nvSpPr>
          <p:cNvPr id="4" name="TextBox 3">
            <a:extLst>
              <a:ext uri="{FF2B5EF4-FFF2-40B4-BE49-F238E27FC236}">
                <a16:creationId xmlns:a16="http://schemas.microsoft.com/office/drawing/2014/main" id="{C1C863A0-82DF-04EE-AE4C-80009AF9DCB9}"/>
              </a:ext>
            </a:extLst>
          </p:cNvPr>
          <p:cNvSpPr txBox="1"/>
          <p:nvPr/>
        </p:nvSpPr>
        <p:spPr>
          <a:xfrm>
            <a:off x="964580" y="4136201"/>
            <a:ext cx="10389219" cy="1200329"/>
          </a:xfrm>
          <a:prstGeom prst="rect">
            <a:avLst/>
          </a:prstGeom>
          <a:noFill/>
        </p:spPr>
        <p:txBody>
          <a:bodyPr wrap="square">
            <a:spAutoFit/>
          </a:bodyPr>
          <a:lstStyle/>
          <a:p>
            <a:r>
              <a:rPr lang="en-US" dirty="0"/>
              <a:t>For 2p holographic optogenetics experiments, we injected the GCaMP6m-p2A-ChRmine-Kv2.1 virus during the window implant surgery (</a:t>
            </a:r>
            <a:r>
              <a:rPr lang="en-US" b="1" dirty="0"/>
              <a:t>500nL per 2 depths and 2 sites</a:t>
            </a:r>
            <a:r>
              <a:rPr lang="en-US" dirty="0"/>
              <a:t>). Injection speed was 100-250 </a:t>
            </a:r>
            <a:r>
              <a:rPr lang="en-US" dirty="0" err="1"/>
              <a:t>nL</a:t>
            </a:r>
            <a:r>
              <a:rPr lang="en-US" dirty="0"/>
              <a:t>/min, and after injection in each site, pipette was held in place for 5 minutes. Injection sites were centered at 2.7mm lateral, 0.2mm anterior relative to lambda, and </a:t>
            </a:r>
            <a:r>
              <a:rPr lang="en-US" b="1" dirty="0"/>
              <a:t>injection depths were 120µm and 250µm</a:t>
            </a:r>
            <a:r>
              <a:rPr lang="en-US" dirty="0"/>
              <a:t>.</a:t>
            </a:r>
          </a:p>
        </p:txBody>
      </p:sp>
    </p:spTree>
    <p:extLst>
      <p:ext uri="{BB962C8B-B14F-4D97-AF65-F5344CB8AC3E}">
        <p14:creationId xmlns:p14="http://schemas.microsoft.com/office/powerpoint/2010/main" val="188763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3" name="Picture 8" descr="IT12A01: FUNDAMENTALS OF PYTHON PROGRAMMING (SF) (SYNCHRONOUS E-LEARNING) -  NTUC LearningHub">
            <a:extLst>
              <a:ext uri="{FF2B5EF4-FFF2-40B4-BE49-F238E27FC236}">
                <a16:creationId xmlns:a16="http://schemas.microsoft.com/office/drawing/2014/main" id="{4B4B50DE-5887-55C5-6003-ABF78D283C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76" r="24256" b="32667"/>
          <a:stretch/>
        </p:blipFill>
        <p:spPr bwMode="auto">
          <a:xfrm>
            <a:off x="2071687" y="2948295"/>
            <a:ext cx="368392" cy="269366"/>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CFE45BCF-9433-1993-D98A-65944B144354}"/>
              </a:ext>
            </a:extLst>
          </p:cNvPr>
          <p:cNvGrpSpPr/>
          <p:nvPr/>
        </p:nvGrpSpPr>
        <p:grpSpPr>
          <a:xfrm>
            <a:off x="8539191" y="3578166"/>
            <a:ext cx="734030" cy="535781"/>
            <a:chOff x="1131027" y="1573386"/>
            <a:chExt cx="734030" cy="535781"/>
          </a:xfrm>
        </p:grpSpPr>
        <p:pic>
          <p:nvPicPr>
            <p:cNvPr id="1050" name="Picture 2" descr="Bruker (@bruker) / X">
              <a:extLst>
                <a:ext uri="{FF2B5EF4-FFF2-40B4-BE49-F238E27FC236}">
                  <a16:creationId xmlns:a16="http://schemas.microsoft.com/office/drawing/2014/main" id="{51B15896-B073-3E3A-5F85-F387747D8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4" descr="MATLAB - Wikipedia">
              <a:extLst>
                <a:ext uri="{FF2B5EF4-FFF2-40B4-BE49-F238E27FC236}">
                  <a16:creationId xmlns:a16="http://schemas.microsoft.com/office/drawing/2014/main" id="{F4DE1D2B-6ECB-D8B3-FC91-4F2BCE179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Group 1045">
            <a:extLst>
              <a:ext uri="{FF2B5EF4-FFF2-40B4-BE49-F238E27FC236}">
                <a16:creationId xmlns:a16="http://schemas.microsoft.com/office/drawing/2014/main" id="{4D76CD5B-0769-A41F-13C2-D0F301D24035}"/>
              </a:ext>
            </a:extLst>
          </p:cNvPr>
          <p:cNvGrpSpPr/>
          <p:nvPr/>
        </p:nvGrpSpPr>
        <p:grpSpPr>
          <a:xfrm>
            <a:off x="3950894" y="3594939"/>
            <a:ext cx="734030" cy="535781"/>
            <a:chOff x="1131027" y="1573386"/>
            <a:chExt cx="734030" cy="535781"/>
          </a:xfrm>
        </p:grpSpPr>
        <p:pic>
          <p:nvPicPr>
            <p:cNvPr id="1047" name="Picture 2" descr="Bruker (@bruker) / X">
              <a:extLst>
                <a:ext uri="{FF2B5EF4-FFF2-40B4-BE49-F238E27FC236}">
                  <a16:creationId xmlns:a16="http://schemas.microsoft.com/office/drawing/2014/main" id="{596AAF78-4312-540E-4DD0-B7DCA0F20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4" descr="MATLAB - Wikipedia">
              <a:extLst>
                <a:ext uri="{FF2B5EF4-FFF2-40B4-BE49-F238E27FC236}">
                  <a16:creationId xmlns:a16="http://schemas.microsoft.com/office/drawing/2014/main" id="{700858B2-CDE8-DFCA-85C7-8F428868D2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44">
            <a:extLst>
              <a:ext uri="{FF2B5EF4-FFF2-40B4-BE49-F238E27FC236}">
                <a16:creationId xmlns:a16="http://schemas.microsoft.com/office/drawing/2014/main" id="{62F5578B-5738-45E5-FC4E-5219A7E9CAAB}"/>
              </a:ext>
            </a:extLst>
          </p:cNvPr>
          <p:cNvGrpSpPr/>
          <p:nvPr/>
        </p:nvGrpSpPr>
        <p:grpSpPr>
          <a:xfrm>
            <a:off x="1131103" y="3592480"/>
            <a:ext cx="734030" cy="535781"/>
            <a:chOff x="1131027" y="1573386"/>
            <a:chExt cx="734030" cy="535781"/>
          </a:xfrm>
        </p:grpSpPr>
        <p:pic>
          <p:nvPicPr>
            <p:cNvPr id="1026" name="Picture 2" descr="Bruker (@bruker) / X">
              <a:extLst>
                <a:ext uri="{FF2B5EF4-FFF2-40B4-BE49-F238E27FC236}">
                  <a16:creationId xmlns:a16="http://schemas.microsoft.com/office/drawing/2014/main" id="{92F3E2CC-6362-E7F8-5603-4B2DE4856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Wikipedia">
              <a:extLst>
                <a:ext uri="{FF2B5EF4-FFF2-40B4-BE49-F238E27FC236}">
                  <a16:creationId xmlns:a16="http://schemas.microsoft.com/office/drawing/2014/main" id="{1939E4DF-87B1-12BD-1E78-FD636F0307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T12A01: FUNDAMENTALS OF PYTHON PROGRAMMING (SF) (SYNCHRONOUS E-LEARNING) -  NTUC LearningHub">
            <a:extLst>
              <a:ext uri="{FF2B5EF4-FFF2-40B4-BE49-F238E27FC236}">
                <a16:creationId xmlns:a16="http://schemas.microsoft.com/office/drawing/2014/main" id="{E719AD04-516F-7AD9-456C-BE115D316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76" r="24256" b="32667"/>
          <a:stretch/>
        </p:blipFill>
        <p:spPr bwMode="auto">
          <a:xfrm>
            <a:off x="6372615" y="2948295"/>
            <a:ext cx="368392" cy="2693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tologic | Suite2P">
            <a:extLst>
              <a:ext uri="{FF2B5EF4-FFF2-40B4-BE49-F238E27FC236}">
                <a16:creationId xmlns:a16="http://schemas.microsoft.com/office/drawing/2014/main" id="{BBE1D8F0-7DD9-9643-91D3-99E7B2CD6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4634" y="2954391"/>
            <a:ext cx="257175"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466806" y="165373"/>
            <a:ext cx="11239774" cy="600069"/>
          </a:xfrm>
        </p:spPr>
        <p:txBody>
          <a:bodyPr>
            <a:normAutofit fontScale="90000"/>
          </a:bodyPr>
          <a:lstStyle/>
          <a:p>
            <a:pPr algn="ctr"/>
            <a:r>
              <a:rPr lang="en-US" sz="4400" spc="-50" dirty="0">
                <a:solidFill>
                  <a:srgbClr val="BFD9FF"/>
                </a:solidFill>
                <a:effectLst/>
                <a:ea typeface="Times New Roman" panose="02020603050405020304" pitchFamily="18" charset="0"/>
              </a:rPr>
              <a:t>Update</a:t>
            </a:r>
            <a:r>
              <a:rPr lang="en-US" sz="4400" spc="-50" dirty="0">
                <a:solidFill>
                  <a:srgbClr val="01204E"/>
                </a:solidFill>
                <a:effectLst/>
                <a:ea typeface="Times New Roman" panose="02020603050405020304" pitchFamily="18" charset="0"/>
              </a:rPr>
              <a:t> in Engineering</a:t>
            </a:r>
            <a:endParaRPr lang="en-US" dirty="0"/>
          </a:p>
        </p:txBody>
      </p:sp>
      <p:sp>
        <p:nvSpPr>
          <p:cNvPr id="4" name="Rectangle: Rounded Corners 3">
            <a:extLst>
              <a:ext uri="{FF2B5EF4-FFF2-40B4-BE49-F238E27FC236}">
                <a16:creationId xmlns:a16="http://schemas.microsoft.com/office/drawing/2014/main" id="{D12696E2-CAB8-D194-831C-F31D6249E461}"/>
              </a:ext>
            </a:extLst>
          </p:cNvPr>
          <p:cNvSpPr/>
          <p:nvPr/>
        </p:nvSpPr>
        <p:spPr>
          <a:xfrm>
            <a:off x="182550" y="2912024"/>
            <a:ext cx="87492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~20 min</a:t>
            </a:r>
          </a:p>
        </p:txBody>
      </p:sp>
      <p:sp>
        <p:nvSpPr>
          <p:cNvPr id="6" name="Arrow: Right 5">
            <a:extLst>
              <a:ext uri="{FF2B5EF4-FFF2-40B4-BE49-F238E27FC236}">
                <a16:creationId xmlns:a16="http://schemas.microsoft.com/office/drawing/2014/main" id="{AE56EED0-A2D4-63F2-0268-794AA83AF2A2}"/>
              </a:ext>
            </a:extLst>
          </p:cNvPr>
          <p:cNvSpPr/>
          <p:nvPr/>
        </p:nvSpPr>
        <p:spPr>
          <a:xfrm rot="19858606">
            <a:off x="992941" y="2725830"/>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2401152D-8077-8411-024C-C56A705D57BB}"/>
              </a:ext>
            </a:extLst>
          </p:cNvPr>
          <p:cNvSpPr/>
          <p:nvPr/>
        </p:nvSpPr>
        <p:spPr>
          <a:xfrm>
            <a:off x="1057478" y="3187713"/>
            <a:ext cx="828836"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BC1593C-6161-4408-D447-8BE412351D25}"/>
              </a:ext>
            </a:extLst>
          </p:cNvPr>
          <p:cNvSpPr txBox="1"/>
          <p:nvPr/>
        </p:nvSpPr>
        <p:spPr>
          <a:xfrm>
            <a:off x="29739" y="3485082"/>
            <a:ext cx="1261508" cy="246221"/>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Bruker_PrairieLink</a:t>
            </a:r>
            <a:endParaRPr lang="en-US" sz="1000" dirty="0">
              <a:solidFill>
                <a:srgbClr val="0070C0"/>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F0F87842-9E23-88FE-25EF-3842ACF44AFE}"/>
              </a:ext>
            </a:extLst>
          </p:cNvPr>
          <p:cNvSpPr/>
          <p:nvPr/>
        </p:nvSpPr>
        <p:spPr>
          <a:xfrm>
            <a:off x="1318195" y="2182039"/>
            <a:ext cx="1529164"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analysis</a:t>
            </a:r>
          </a:p>
        </p:txBody>
      </p:sp>
      <p:sp>
        <p:nvSpPr>
          <p:cNvPr id="15" name="Rectangle: Rounded Corners 14">
            <a:extLst>
              <a:ext uri="{FF2B5EF4-FFF2-40B4-BE49-F238E27FC236}">
                <a16:creationId xmlns:a16="http://schemas.microsoft.com/office/drawing/2014/main" id="{5BCC827F-C022-1A4D-A562-B3AE19CA0E04}"/>
              </a:ext>
            </a:extLst>
          </p:cNvPr>
          <p:cNvSpPr/>
          <p:nvPr/>
        </p:nvSpPr>
        <p:spPr>
          <a:xfrm>
            <a:off x="1887779" y="2924886"/>
            <a:ext cx="752768"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Quick analysis</a:t>
            </a:r>
          </a:p>
        </p:txBody>
      </p:sp>
      <p:sp>
        <p:nvSpPr>
          <p:cNvPr id="22" name="Arrow: Right 21">
            <a:extLst>
              <a:ext uri="{FF2B5EF4-FFF2-40B4-BE49-F238E27FC236}">
                <a16:creationId xmlns:a16="http://schemas.microsoft.com/office/drawing/2014/main" id="{5C4161A8-777E-666C-5545-21C056B54470}"/>
              </a:ext>
            </a:extLst>
          </p:cNvPr>
          <p:cNvSpPr/>
          <p:nvPr/>
        </p:nvSpPr>
        <p:spPr>
          <a:xfrm>
            <a:off x="2642012"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9F7B3B6A-5E67-391C-0C50-5663D65EC1A5}"/>
              </a:ext>
            </a:extLst>
          </p:cNvPr>
          <p:cNvSpPr/>
          <p:nvPr/>
        </p:nvSpPr>
        <p:spPr>
          <a:xfrm>
            <a:off x="3267724" y="2924886"/>
            <a:ext cx="131030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Single cell stimulation ~20 min</a:t>
            </a:r>
          </a:p>
        </p:txBody>
      </p:sp>
      <p:sp>
        <p:nvSpPr>
          <p:cNvPr id="24" name="TextBox 23">
            <a:extLst>
              <a:ext uri="{FF2B5EF4-FFF2-40B4-BE49-F238E27FC236}">
                <a16:creationId xmlns:a16="http://schemas.microsoft.com/office/drawing/2014/main" id="{BD72298C-62B9-48CE-84BB-1C262FC791ED}"/>
              </a:ext>
            </a:extLst>
          </p:cNvPr>
          <p:cNvSpPr txBox="1"/>
          <p:nvPr/>
        </p:nvSpPr>
        <p:spPr>
          <a:xfrm>
            <a:off x="3009673" y="3492640"/>
            <a:ext cx="1860471"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26" name="Arrow: Right 25">
            <a:extLst>
              <a:ext uri="{FF2B5EF4-FFF2-40B4-BE49-F238E27FC236}">
                <a16:creationId xmlns:a16="http://schemas.microsoft.com/office/drawing/2014/main" id="{5E9AD522-B209-1483-D3C4-5D72CB59E2AD}"/>
              </a:ext>
            </a:extLst>
          </p:cNvPr>
          <p:cNvSpPr/>
          <p:nvPr/>
        </p:nvSpPr>
        <p:spPr>
          <a:xfrm rot="19858606">
            <a:off x="4443286" y="2719923"/>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Arrow: Right 26">
            <a:extLst>
              <a:ext uri="{FF2B5EF4-FFF2-40B4-BE49-F238E27FC236}">
                <a16:creationId xmlns:a16="http://schemas.microsoft.com/office/drawing/2014/main" id="{214A3AFE-39FE-6B8F-783F-6BBD065F3719}"/>
              </a:ext>
            </a:extLst>
          </p:cNvPr>
          <p:cNvSpPr/>
          <p:nvPr/>
        </p:nvSpPr>
        <p:spPr>
          <a:xfrm>
            <a:off x="4577840"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DB4F368-37DF-E328-D7CA-077123E5C91A}"/>
              </a:ext>
            </a:extLst>
          </p:cNvPr>
          <p:cNvSpPr/>
          <p:nvPr/>
        </p:nvSpPr>
        <p:spPr>
          <a:xfrm>
            <a:off x="4716096" y="2182039"/>
            <a:ext cx="1566939"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analysis</a:t>
            </a:r>
          </a:p>
        </p:txBody>
      </p:sp>
      <p:sp>
        <p:nvSpPr>
          <p:cNvPr id="31" name="Arrow: Right 30">
            <a:extLst>
              <a:ext uri="{FF2B5EF4-FFF2-40B4-BE49-F238E27FC236}">
                <a16:creationId xmlns:a16="http://schemas.microsoft.com/office/drawing/2014/main" id="{5F0B6337-920F-94B5-0CEB-DADBBDC6C373}"/>
              </a:ext>
            </a:extLst>
          </p:cNvPr>
          <p:cNvSpPr/>
          <p:nvPr/>
        </p:nvSpPr>
        <p:spPr>
          <a:xfrm>
            <a:off x="6760107" y="3167570"/>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4" name="Oval 1023">
            <a:extLst>
              <a:ext uri="{FF2B5EF4-FFF2-40B4-BE49-F238E27FC236}">
                <a16:creationId xmlns:a16="http://schemas.microsoft.com/office/drawing/2014/main" id="{61106001-F165-0A8F-EF02-0B019F600C41}"/>
              </a:ext>
            </a:extLst>
          </p:cNvPr>
          <p:cNvSpPr/>
          <p:nvPr/>
        </p:nvSpPr>
        <p:spPr>
          <a:xfrm>
            <a:off x="6982590" y="2718174"/>
            <a:ext cx="144725" cy="145229"/>
          </a:xfrm>
          <a:prstGeom prst="ellipse">
            <a:avLst/>
          </a:prstGeom>
          <a:solidFill>
            <a:srgbClr val="FF0000">
              <a:alpha val="2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5" name="Oval 1024">
            <a:extLst>
              <a:ext uri="{FF2B5EF4-FFF2-40B4-BE49-F238E27FC236}">
                <a16:creationId xmlns:a16="http://schemas.microsoft.com/office/drawing/2014/main" id="{DB65FA0B-EE9B-9E23-81CA-E2033CA81CE3}"/>
              </a:ext>
            </a:extLst>
          </p:cNvPr>
          <p:cNvSpPr/>
          <p:nvPr/>
        </p:nvSpPr>
        <p:spPr>
          <a:xfrm>
            <a:off x="6626820" y="2753946"/>
            <a:ext cx="144725" cy="145229"/>
          </a:xfrm>
          <a:prstGeom prst="ellipse">
            <a:avLst/>
          </a:prstGeom>
          <a:solidFill>
            <a:srgbClr val="FF0000">
              <a:alpha val="32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7" name="Oval 1026">
            <a:extLst>
              <a:ext uri="{FF2B5EF4-FFF2-40B4-BE49-F238E27FC236}">
                <a16:creationId xmlns:a16="http://schemas.microsoft.com/office/drawing/2014/main" id="{02C873E9-0162-40F2-37F0-0664709CD75D}"/>
              </a:ext>
            </a:extLst>
          </p:cNvPr>
          <p:cNvSpPr/>
          <p:nvPr/>
        </p:nvSpPr>
        <p:spPr>
          <a:xfrm>
            <a:off x="6906264" y="2921497"/>
            <a:ext cx="144725" cy="145229"/>
          </a:xfrm>
          <a:prstGeom prst="ellipse">
            <a:avLst/>
          </a:prstGeom>
          <a:solidFill>
            <a:srgbClr val="FF0000"/>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9" name="Oval 1028">
            <a:extLst>
              <a:ext uri="{FF2B5EF4-FFF2-40B4-BE49-F238E27FC236}">
                <a16:creationId xmlns:a16="http://schemas.microsoft.com/office/drawing/2014/main" id="{D3319D7F-301C-0C2A-3519-B616C7CAE047}"/>
              </a:ext>
            </a:extLst>
          </p:cNvPr>
          <p:cNvSpPr/>
          <p:nvPr/>
        </p:nvSpPr>
        <p:spPr>
          <a:xfrm>
            <a:off x="7250629" y="2827452"/>
            <a:ext cx="144725" cy="145229"/>
          </a:xfrm>
          <a:prstGeom prst="ellipse">
            <a:avLst/>
          </a:prstGeom>
          <a:solidFill>
            <a:srgbClr val="FF0000">
              <a:alpha val="85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1" name="Oval 1030">
            <a:extLst>
              <a:ext uri="{FF2B5EF4-FFF2-40B4-BE49-F238E27FC236}">
                <a16:creationId xmlns:a16="http://schemas.microsoft.com/office/drawing/2014/main" id="{E7C2FF49-4B15-AB48-05A4-0660A75506C0}"/>
              </a:ext>
            </a:extLst>
          </p:cNvPr>
          <p:cNvSpPr/>
          <p:nvPr/>
        </p:nvSpPr>
        <p:spPr>
          <a:xfrm>
            <a:off x="7158813" y="2492003"/>
            <a:ext cx="144725" cy="145229"/>
          </a:xfrm>
          <a:prstGeom prst="ellipse">
            <a:avLst/>
          </a:prstGeom>
          <a:solidFill>
            <a:srgbClr val="FF0000">
              <a:alpha val="5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3" name="Oval 1032">
            <a:extLst>
              <a:ext uri="{FF2B5EF4-FFF2-40B4-BE49-F238E27FC236}">
                <a16:creationId xmlns:a16="http://schemas.microsoft.com/office/drawing/2014/main" id="{E0A09836-41BF-F848-04A1-008F49946919}"/>
              </a:ext>
            </a:extLst>
          </p:cNvPr>
          <p:cNvSpPr/>
          <p:nvPr/>
        </p:nvSpPr>
        <p:spPr>
          <a:xfrm>
            <a:off x="6837865" y="2536743"/>
            <a:ext cx="144725" cy="145229"/>
          </a:xfrm>
          <a:prstGeom prst="ellipse">
            <a:avLst/>
          </a:prstGeom>
          <a:solidFill>
            <a:srgbClr val="FF0000">
              <a:alpha val="6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5" name="TextBox 1034">
            <a:extLst>
              <a:ext uri="{FF2B5EF4-FFF2-40B4-BE49-F238E27FC236}">
                <a16:creationId xmlns:a16="http://schemas.microsoft.com/office/drawing/2014/main" id="{A5A9A727-6265-BFB6-7D52-D8F70023E678}"/>
              </a:ext>
            </a:extLst>
          </p:cNvPr>
          <p:cNvSpPr txBox="1"/>
          <p:nvPr/>
        </p:nvSpPr>
        <p:spPr>
          <a:xfrm>
            <a:off x="6273628" y="2001372"/>
            <a:ext cx="2288675" cy="400110"/>
          </a:xfrm>
          <a:prstGeom prst="rect">
            <a:avLst/>
          </a:prstGeom>
          <a:noFill/>
        </p:spPr>
        <p:txBody>
          <a:bodyPr wrap="square">
            <a:spAutoFit/>
          </a:bodyPr>
          <a:lstStyle/>
          <a:p>
            <a:pPr algn="ctr"/>
            <a:r>
              <a:rPr lang="en-US" sz="1000" dirty="0">
                <a:solidFill>
                  <a:schemeClr val="tx1"/>
                </a:solidFill>
                <a:latin typeface="Arial" panose="020B0604020202020204" pitchFamily="34" charset="0"/>
                <a:cs typeface="Arial" panose="020B0604020202020204" pitchFamily="34" charset="0"/>
              </a:rPr>
              <a:t>To ensure each cell (10 cells/group) has comparable response </a:t>
            </a:r>
          </a:p>
        </p:txBody>
      </p:sp>
      <p:sp>
        <p:nvSpPr>
          <p:cNvPr id="1036" name="Rectangle: Rounded Corners 1035">
            <a:extLst>
              <a:ext uri="{FF2B5EF4-FFF2-40B4-BE49-F238E27FC236}">
                <a16:creationId xmlns:a16="http://schemas.microsoft.com/office/drawing/2014/main" id="{71FD20EA-45F8-707B-0E91-138BD03F12AA}"/>
              </a:ext>
            </a:extLst>
          </p:cNvPr>
          <p:cNvSpPr/>
          <p:nvPr/>
        </p:nvSpPr>
        <p:spPr>
          <a:xfrm>
            <a:off x="7666542" y="2912024"/>
            <a:ext cx="1651087"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Holographic photo-stimulation</a:t>
            </a:r>
          </a:p>
        </p:txBody>
      </p:sp>
      <p:sp>
        <p:nvSpPr>
          <p:cNvPr id="1037" name="TextBox 1036">
            <a:extLst>
              <a:ext uri="{FF2B5EF4-FFF2-40B4-BE49-F238E27FC236}">
                <a16:creationId xmlns:a16="http://schemas.microsoft.com/office/drawing/2014/main" id="{41735DC6-B6B6-7871-25F5-24E5A1B0786F}"/>
              </a:ext>
            </a:extLst>
          </p:cNvPr>
          <p:cNvSpPr txBox="1"/>
          <p:nvPr/>
        </p:nvSpPr>
        <p:spPr>
          <a:xfrm>
            <a:off x="7619267" y="3456743"/>
            <a:ext cx="1922276"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1039" name="Arrow: Right 1038">
            <a:extLst>
              <a:ext uri="{FF2B5EF4-FFF2-40B4-BE49-F238E27FC236}">
                <a16:creationId xmlns:a16="http://schemas.microsoft.com/office/drawing/2014/main" id="{95660E4B-B474-2FF6-0BA8-EEA85905056D}"/>
              </a:ext>
            </a:extLst>
          </p:cNvPr>
          <p:cNvSpPr/>
          <p:nvPr/>
        </p:nvSpPr>
        <p:spPr>
          <a:xfrm>
            <a:off x="9317629" y="3161401"/>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41" name="Rectangle: Rounded Corners 1040">
            <a:extLst>
              <a:ext uri="{FF2B5EF4-FFF2-40B4-BE49-F238E27FC236}">
                <a16:creationId xmlns:a16="http://schemas.microsoft.com/office/drawing/2014/main" id="{601E92B5-8F3B-E7BC-36E4-218E4E8560FC}"/>
              </a:ext>
            </a:extLst>
          </p:cNvPr>
          <p:cNvSpPr/>
          <p:nvPr/>
        </p:nvSpPr>
        <p:spPr>
          <a:xfrm>
            <a:off x="5211405" y="2925262"/>
            <a:ext cx="1548701"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5B5BEC"/>
                </a:solidFill>
                <a:latin typeface="Arial" panose="020B0604020202020204" pitchFamily="34" charset="0"/>
                <a:cs typeface="Arial" panose="020B0604020202020204" pitchFamily="34" charset="0"/>
              </a:rPr>
              <a:t>Online analysis</a:t>
            </a:r>
          </a:p>
          <a:p>
            <a:pPr algn="ctr"/>
            <a:r>
              <a:rPr lang="en-US" sz="800" dirty="0">
                <a:solidFill>
                  <a:schemeClr val="tx1"/>
                </a:solidFill>
                <a:latin typeface="Arial" panose="020B0604020202020204" pitchFamily="34" charset="0"/>
                <a:cs typeface="Arial" panose="020B0604020202020204" pitchFamily="34" charset="0"/>
              </a:rPr>
              <a:t>Identify the SLM parameters for each single cell</a:t>
            </a:r>
          </a:p>
          <a:p>
            <a:pPr algn="ctr"/>
            <a:endParaRPr lang="en-US" sz="1000" dirty="0">
              <a:solidFill>
                <a:schemeClr val="tx1"/>
              </a:solidFill>
              <a:latin typeface="Arial" panose="020B0604020202020204" pitchFamily="34" charset="0"/>
              <a:cs typeface="Arial" panose="020B0604020202020204" pitchFamily="34" charset="0"/>
            </a:endParaRPr>
          </a:p>
        </p:txBody>
      </p:sp>
      <p:sp>
        <p:nvSpPr>
          <p:cNvPr id="1044" name="Oval 1043">
            <a:extLst>
              <a:ext uri="{FF2B5EF4-FFF2-40B4-BE49-F238E27FC236}">
                <a16:creationId xmlns:a16="http://schemas.microsoft.com/office/drawing/2014/main" id="{E6A55969-6B03-CDA0-C835-9C2595A91B75}"/>
              </a:ext>
            </a:extLst>
          </p:cNvPr>
          <p:cNvSpPr/>
          <p:nvPr/>
        </p:nvSpPr>
        <p:spPr>
          <a:xfrm>
            <a:off x="10224064" y="2981848"/>
            <a:ext cx="1370596" cy="535781"/>
          </a:xfrm>
          <a:prstGeom prst="ellipse">
            <a:avLst/>
          </a:prstGeom>
          <a:solidFill>
            <a:schemeClr val="accent6">
              <a:lumMod val="40000"/>
              <a:lumOff val="60000"/>
              <a:alpha val="5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offline analysis</a:t>
            </a:r>
          </a:p>
        </p:txBody>
      </p:sp>
      <p:sp>
        <p:nvSpPr>
          <p:cNvPr id="2070" name="Oval 2069">
            <a:extLst>
              <a:ext uri="{FF2B5EF4-FFF2-40B4-BE49-F238E27FC236}">
                <a16:creationId xmlns:a16="http://schemas.microsoft.com/office/drawing/2014/main" id="{B2E3CE48-9DFE-8E3E-4B7C-39A922AC63DC}"/>
              </a:ext>
            </a:extLst>
          </p:cNvPr>
          <p:cNvSpPr/>
          <p:nvPr/>
        </p:nvSpPr>
        <p:spPr>
          <a:xfrm>
            <a:off x="466806" y="4152766"/>
            <a:ext cx="3159829" cy="109233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Imaging with spontaneous behaviors,  and under sensory stimuli. Identify ROI of each cell, and their </a:t>
            </a:r>
            <a:r>
              <a:rPr lang="en-US" sz="1000" b="1" u="sng" dirty="0">
                <a:solidFill>
                  <a:schemeClr val="tx1"/>
                </a:solidFill>
                <a:latin typeface="Arial" panose="020B0604020202020204" pitchFamily="34" charset="0"/>
                <a:cs typeface="Arial" panose="020B0604020202020204" pitchFamily="34" charset="0"/>
              </a:rPr>
              <a:t>behavioral dependency</a:t>
            </a:r>
          </a:p>
        </p:txBody>
      </p:sp>
      <p:sp>
        <p:nvSpPr>
          <p:cNvPr id="3" name="Speech Bubble: Rectangle with Corners Rounded 2">
            <a:extLst>
              <a:ext uri="{FF2B5EF4-FFF2-40B4-BE49-F238E27FC236}">
                <a16:creationId xmlns:a16="http://schemas.microsoft.com/office/drawing/2014/main" id="{CFB423A1-8AE9-AB1F-1560-32D1BECA7A90}"/>
              </a:ext>
            </a:extLst>
          </p:cNvPr>
          <p:cNvSpPr/>
          <p:nvPr/>
        </p:nvSpPr>
        <p:spPr>
          <a:xfrm>
            <a:off x="2847359" y="1292202"/>
            <a:ext cx="1834830" cy="925316"/>
          </a:xfrm>
          <a:prstGeom prst="wedgeRoundRectCallout">
            <a:avLst>
              <a:gd name="adj1" fmla="val -66950"/>
              <a:gd name="adj2" fmla="val 129683"/>
              <a:gd name="adj3" fmla="val 1666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10-15 mins, Suite2p processing + simple manual correction </a:t>
            </a:r>
          </a:p>
        </p:txBody>
      </p:sp>
      <p:sp>
        <p:nvSpPr>
          <p:cNvPr id="8" name="TextBox 7">
            <a:extLst>
              <a:ext uri="{FF2B5EF4-FFF2-40B4-BE49-F238E27FC236}">
                <a16:creationId xmlns:a16="http://schemas.microsoft.com/office/drawing/2014/main" id="{3C466E3B-BB9A-7A40-6BAC-49949307C10A}"/>
              </a:ext>
            </a:extLst>
          </p:cNvPr>
          <p:cNvSpPr txBox="1"/>
          <p:nvPr/>
        </p:nvSpPr>
        <p:spPr>
          <a:xfrm>
            <a:off x="7394853" y="4087953"/>
            <a:ext cx="2288675" cy="707886"/>
          </a:xfrm>
          <a:prstGeom prst="rect">
            <a:avLst/>
          </a:prstGeom>
          <a:noFill/>
        </p:spPr>
        <p:txBody>
          <a:bodyPr wrap="square">
            <a:spAutoFit/>
          </a:bodyPr>
          <a:lstStyle/>
          <a:p>
            <a:pPr algn="ctr"/>
            <a:r>
              <a:rPr lang="en-US" sz="1000" dirty="0">
                <a:solidFill>
                  <a:schemeClr val="tx1"/>
                </a:solidFill>
                <a:latin typeface="Arial" panose="020B0604020202020204" pitchFamily="34" charset="0"/>
                <a:cs typeface="Arial" panose="020B0604020202020204" pitchFamily="34" charset="0"/>
              </a:rPr>
              <a:t>3 groups of cells (10 cells/group; sensory group, locomotion , control; &gt;= 10 trials/group) has comparable response </a:t>
            </a:r>
          </a:p>
        </p:txBody>
      </p:sp>
      <p:sp>
        <p:nvSpPr>
          <p:cNvPr id="10" name="Rectangle: Rounded Corners 9">
            <a:extLst>
              <a:ext uri="{FF2B5EF4-FFF2-40B4-BE49-F238E27FC236}">
                <a16:creationId xmlns:a16="http://schemas.microsoft.com/office/drawing/2014/main" id="{19D931B5-EFAE-0B15-24C8-C3CE067F2BB1}"/>
              </a:ext>
            </a:extLst>
          </p:cNvPr>
          <p:cNvSpPr/>
          <p:nvPr/>
        </p:nvSpPr>
        <p:spPr>
          <a:xfrm rot="16200000">
            <a:off x="8219957" y="3330459"/>
            <a:ext cx="1329878" cy="3667810"/>
          </a:xfrm>
          <a:prstGeom prst="roundRect">
            <a:avLst>
              <a:gd name="adj" fmla="val 16667"/>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2547AAE-B6B5-FF00-B39A-2532DD1186A7}"/>
              </a:ext>
            </a:extLst>
          </p:cNvPr>
          <p:cNvSpPr txBox="1"/>
          <p:nvPr/>
        </p:nvSpPr>
        <p:spPr>
          <a:xfrm>
            <a:off x="6289781" y="5286586"/>
            <a:ext cx="5495186"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Not tested yet, 20-40 minutes</a:t>
            </a:r>
            <a:endParaRPr lang="en-US" sz="1800" b="1" u="sng"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22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3" name="Picture 8" descr="IT12A01: FUNDAMENTALS OF PYTHON PROGRAMMING (SF) (SYNCHRONOUS E-LEARNING) -  NTUC LearningHub">
            <a:extLst>
              <a:ext uri="{FF2B5EF4-FFF2-40B4-BE49-F238E27FC236}">
                <a16:creationId xmlns:a16="http://schemas.microsoft.com/office/drawing/2014/main" id="{4B4B50DE-5887-55C5-6003-ABF78D283C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76" r="24256" b="32667"/>
          <a:stretch/>
        </p:blipFill>
        <p:spPr bwMode="auto">
          <a:xfrm>
            <a:off x="2071687" y="2948295"/>
            <a:ext cx="368392" cy="269366"/>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CFE45BCF-9433-1993-D98A-65944B144354}"/>
              </a:ext>
            </a:extLst>
          </p:cNvPr>
          <p:cNvGrpSpPr/>
          <p:nvPr/>
        </p:nvGrpSpPr>
        <p:grpSpPr>
          <a:xfrm>
            <a:off x="8539191" y="3578166"/>
            <a:ext cx="734030" cy="535781"/>
            <a:chOff x="1131027" y="1573386"/>
            <a:chExt cx="734030" cy="535781"/>
          </a:xfrm>
        </p:grpSpPr>
        <p:pic>
          <p:nvPicPr>
            <p:cNvPr id="1050" name="Picture 2" descr="Bruker (@bruker) / X">
              <a:extLst>
                <a:ext uri="{FF2B5EF4-FFF2-40B4-BE49-F238E27FC236}">
                  <a16:creationId xmlns:a16="http://schemas.microsoft.com/office/drawing/2014/main" id="{51B15896-B073-3E3A-5F85-F387747D8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4" descr="MATLAB - Wikipedia">
              <a:extLst>
                <a:ext uri="{FF2B5EF4-FFF2-40B4-BE49-F238E27FC236}">
                  <a16:creationId xmlns:a16="http://schemas.microsoft.com/office/drawing/2014/main" id="{F4DE1D2B-6ECB-D8B3-FC91-4F2BCE179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Group 1045">
            <a:extLst>
              <a:ext uri="{FF2B5EF4-FFF2-40B4-BE49-F238E27FC236}">
                <a16:creationId xmlns:a16="http://schemas.microsoft.com/office/drawing/2014/main" id="{4D76CD5B-0769-A41F-13C2-D0F301D24035}"/>
              </a:ext>
            </a:extLst>
          </p:cNvPr>
          <p:cNvGrpSpPr/>
          <p:nvPr/>
        </p:nvGrpSpPr>
        <p:grpSpPr>
          <a:xfrm>
            <a:off x="3950894" y="3594939"/>
            <a:ext cx="734030" cy="535781"/>
            <a:chOff x="1131027" y="1573386"/>
            <a:chExt cx="734030" cy="535781"/>
          </a:xfrm>
        </p:grpSpPr>
        <p:pic>
          <p:nvPicPr>
            <p:cNvPr id="1047" name="Picture 2" descr="Bruker (@bruker) / X">
              <a:extLst>
                <a:ext uri="{FF2B5EF4-FFF2-40B4-BE49-F238E27FC236}">
                  <a16:creationId xmlns:a16="http://schemas.microsoft.com/office/drawing/2014/main" id="{596AAF78-4312-540E-4DD0-B7DCA0F20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4" descr="MATLAB - Wikipedia">
              <a:extLst>
                <a:ext uri="{FF2B5EF4-FFF2-40B4-BE49-F238E27FC236}">
                  <a16:creationId xmlns:a16="http://schemas.microsoft.com/office/drawing/2014/main" id="{700858B2-CDE8-DFCA-85C7-8F428868D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44">
            <a:extLst>
              <a:ext uri="{FF2B5EF4-FFF2-40B4-BE49-F238E27FC236}">
                <a16:creationId xmlns:a16="http://schemas.microsoft.com/office/drawing/2014/main" id="{62F5578B-5738-45E5-FC4E-5219A7E9CAAB}"/>
              </a:ext>
            </a:extLst>
          </p:cNvPr>
          <p:cNvGrpSpPr/>
          <p:nvPr/>
        </p:nvGrpSpPr>
        <p:grpSpPr>
          <a:xfrm>
            <a:off x="1131103" y="3592480"/>
            <a:ext cx="734030" cy="535781"/>
            <a:chOff x="1131027" y="1573386"/>
            <a:chExt cx="734030" cy="535781"/>
          </a:xfrm>
        </p:grpSpPr>
        <p:pic>
          <p:nvPicPr>
            <p:cNvPr id="1026" name="Picture 2" descr="Bruker (@bruker) / X">
              <a:extLst>
                <a:ext uri="{FF2B5EF4-FFF2-40B4-BE49-F238E27FC236}">
                  <a16:creationId xmlns:a16="http://schemas.microsoft.com/office/drawing/2014/main" id="{92F3E2CC-6362-E7F8-5603-4B2DE4856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Wikipedia">
              <a:extLst>
                <a:ext uri="{FF2B5EF4-FFF2-40B4-BE49-F238E27FC236}">
                  <a16:creationId xmlns:a16="http://schemas.microsoft.com/office/drawing/2014/main" id="{1939E4DF-87B1-12BD-1E78-FD636F030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T12A01: FUNDAMENTALS OF PYTHON PROGRAMMING (SF) (SYNCHRONOUS E-LEARNING) -  NTUC LearningHub">
            <a:extLst>
              <a:ext uri="{FF2B5EF4-FFF2-40B4-BE49-F238E27FC236}">
                <a16:creationId xmlns:a16="http://schemas.microsoft.com/office/drawing/2014/main" id="{E719AD04-516F-7AD9-456C-BE115D3165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76" r="24256" b="32667"/>
          <a:stretch/>
        </p:blipFill>
        <p:spPr bwMode="auto">
          <a:xfrm>
            <a:off x="6372615" y="2948295"/>
            <a:ext cx="368392" cy="2693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tologic | Suite2P">
            <a:extLst>
              <a:ext uri="{FF2B5EF4-FFF2-40B4-BE49-F238E27FC236}">
                <a16:creationId xmlns:a16="http://schemas.microsoft.com/office/drawing/2014/main" id="{BBE1D8F0-7DD9-9643-91D3-99E7B2CD62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4634" y="2954391"/>
            <a:ext cx="257175"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466806" y="165373"/>
            <a:ext cx="11239774" cy="600069"/>
          </a:xfrm>
        </p:spPr>
        <p:txBody>
          <a:bodyPr>
            <a:normAutofit fontScale="90000"/>
          </a:bodyPr>
          <a:lstStyle/>
          <a:p>
            <a:pPr algn="ctr"/>
            <a:r>
              <a:rPr lang="en-US" sz="4400" spc="-50" dirty="0">
                <a:solidFill>
                  <a:srgbClr val="BFD9FF"/>
                </a:solidFill>
                <a:effectLst/>
                <a:ea typeface="Times New Roman" panose="02020603050405020304" pitchFamily="18" charset="0"/>
              </a:rPr>
              <a:t>Update</a:t>
            </a:r>
            <a:r>
              <a:rPr lang="en-US" sz="4400" spc="-50" dirty="0">
                <a:solidFill>
                  <a:srgbClr val="01204E"/>
                </a:solidFill>
                <a:effectLst/>
                <a:ea typeface="Times New Roman" panose="02020603050405020304" pitchFamily="18" charset="0"/>
              </a:rPr>
              <a:t> in Engineering</a:t>
            </a:r>
            <a:endParaRPr lang="en-US" dirty="0"/>
          </a:p>
        </p:txBody>
      </p:sp>
      <p:sp>
        <p:nvSpPr>
          <p:cNvPr id="4" name="Rectangle: Rounded Corners 3">
            <a:extLst>
              <a:ext uri="{FF2B5EF4-FFF2-40B4-BE49-F238E27FC236}">
                <a16:creationId xmlns:a16="http://schemas.microsoft.com/office/drawing/2014/main" id="{D12696E2-CAB8-D194-831C-F31D6249E461}"/>
              </a:ext>
            </a:extLst>
          </p:cNvPr>
          <p:cNvSpPr/>
          <p:nvPr/>
        </p:nvSpPr>
        <p:spPr>
          <a:xfrm>
            <a:off x="182550" y="2912024"/>
            <a:ext cx="87492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~20 min</a:t>
            </a:r>
          </a:p>
        </p:txBody>
      </p:sp>
      <p:sp>
        <p:nvSpPr>
          <p:cNvPr id="6" name="Arrow: Right 5">
            <a:extLst>
              <a:ext uri="{FF2B5EF4-FFF2-40B4-BE49-F238E27FC236}">
                <a16:creationId xmlns:a16="http://schemas.microsoft.com/office/drawing/2014/main" id="{AE56EED0-A2D4-63F2-0268-794AA83AF2A2}"/>
              </a:ext>
            </a:extLst>
          </p:cNvPr>
          <p:cNvSpPr/>
          <p:nvPr/>
        </p:nvSpPr>
        <p:spPr>
          <a:xfrm rot="19858606">
            <a:off x="992941" y="2725830"/>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2401152D-8077-8411-024C-C56A705D57BB}"/>
              </a:ext>
            </a:extLst>
          </p:cNvPr>
          <p:cNvSpPr/>
          <p:nvPr/>
        </p:nvSpPr>
        <p:spPr>
          <a:xfrm>
            <a:off x="1057478" y="3187713"/>
            <a:ext cx="828836"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BC1593C-6161-4408-D447-8BE412351D25}"/>
              </a:ext>
            </a:extLst>
          </p:cNvPr>
          <p:cNvSpPr txBox="1"/>
          <p:nvPr/>
        </p:nvSpPr>
        <p:spPr>
          <a:xfrm>
            <a:off x="29739" y="3485082"/>
            <a:ext cx="1261508" cy="246221"/>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Bruker_PrairieLink</a:t>
            </a:r>
            <a:endParaRPr lang="en-US" sz="1000" dirty="0">
              <a:solidFill>
                <a:srgbClr val="0070C0"/>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F0F87842-9E23-88FE-25EF-3842ACF44AFE}"/>
              </a:ext>
            </a:extLst>
          </p:cNvPr>
          <p:cNvSpPr/>
          <p:nvPr/>
        </p:nvSpPr>
        <p:spPr>
          <a:xfrm>
            <a:off x="1318195" y="2182039"/>
            <a:ext cx="1370596"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analysis</a:t>
            </a:r>
          </a:p>
        </p:txBody>
      </p:sp>
      <p:sp>
        <p:nvSpPr>
          <p:cNvPr id="15" name="Rectangle: Rounded Corners 14">
            <a:extLst>
              <a:ext uri="{FF2B5EF4-FFF2-40B4-BE49-F238E27FC236}">
                <a16:creationId xmlns:a16="http://schemas.microsoft.com/office/drawing/2014/main" id="{5BCC827F-C022-1A4D-A562-B3AE19CA0E04}"/>
              </a:ext>
            </a:extLst>
          </p:cNvPr>
          <p:cNvSpPr/>
          <p:nvPr/>
        </p:nvSpPr>
        <p:spPr>
          <a:xfrm>
            <a:off x="1887779" y="2924886"/>
            <a:ext cx="752768"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Quick analysis</a:t>
            </a:r>
          </a:p>
        </p:txBody>
      </p:sp>
      <p:sp>
        <p:nvSpPr>
          <p:cNvPr id="22" name="Arrow: Right 21">
            <a:extLst>
              <a:ext uri="{FF2B5EF4-FFF2-40B4-BE49-F238E27FC236}">
                <a16:creationId xmlns:a16="http://schemas.microsoft.com/office/drawing/2014/main" id="{5C4161A8-777E-666C-5545-21C056B54470}"/>
              </a:ext>
            </a:extLst>
          </p:cNvPr>
          <p:cNvSpPr/>
          <p:nvPr/>
        </p:nvSpPr>
        <p:spPr>
          <a:xfrm>
            <a:off x="2642012"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9F7B3B6A-5E67-391C-0C50-5663D65EC1A5}"/>
              </a:ext>
            </a:extLst>
          </p:cNvPr>
          <p:cNvSpPr/>
          <p:nvPr/>
        </p:nvSpPr>
        <p:spPr>
          <a:xfrm>
            <a:off x="3267724" y="2924886"/>
            <a:ext cx="131030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Single cell stimulation ~20 min</a:t>
            </a:r>
          </a:p>
        </p:txBody>
      </p:sp>
      <p:sp>
        <p:nvSpPr>
          <p:cNvPr id="24" name="TextBox 23">
            <a:extLst>
              <a:ext uri="{FF2B5EF4-FFF2-40B4-BE49-F238E27FC236}">
                <a16:creationId xmlns:a16="http://schemas.microsoft.com/office/drawing/2014/main" id="{BD72298C-62B9-48CE-84BB-1C262FC791ED}"/>
              </a:ext>
            </a:extLst>
          </p:cNvPr>
          <p:cNvSpPr txBox="1"/>
          <p:nvPr/>
        </p:nvSpPr>
        <p:spPr>
          <a:xfrm>
            <a:off x="3009673" y="3492640"/>
            <a:ext cx="1860471"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26" name="Arrow: Right 25">
            <a:extLst>
              <a:ext uri="{FF2B5EF4-FFF2-40B4-BE49-F238E27FC236}">
                <a16:creationId xmlns:a16="http://schemas.microsoft.com/office/drawing/2014/main" id="{5E9AD522-B209-1483-D3C4-5D72CB59E2AD}"/>
              </a:ext>
            </a:extLst>
          </p:cNvPr>
          <p:cNvSpPr/>
          <p:nvPr/>
        </p:nvSpPr>
        <p:spPr>
          <a:xfrm rot="19858606">
            <a:off x="4443286" y="2719923"/>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Arrow: Right 26">
            <a:extLst>
              <a:ext uri="{FF2B5EF4-FFF2-40B4-BE49-F238E27FC236}">
                <a16:creationId xmlns:a16="http://schemas.microsoft.com/office/drawing/2014/main" id="{214A3AFE-39FE-6B8F-783F-6BBD065F3719}"/>
              </a:ext>
            </a:extLst>
          </p:cNvPr>
          <p:cNvSpPr/>
          <p:nvPr/>
        </p:nvSpPr>
        <p:spPr>
          <a:xfrm>
            <a:off x="4577840"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DB4F368-37DF-E328-D7CA-077123E5C91A}"/>
              </a:ext>
            </a:extLst>
          </p:cNvPr>
          <p:cNvSpPr/>
          <p:nvPr/>
        </p:nvSpPr>
        <p:spPr>
          <a:xfrm>
            <a:off x="4716097" y="2182039"/>
            <a:ext cx="1370596"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analysis</a:t>
            </a:r>
          </a:p>
        </p:txBody>
      </p:sp>
      <p:sp>
        <p:nvSpPr>
          <p:cNvPr id="31" name="Arrow: Right 30">
            <a:extLst>
              <a:ext uri="{FF2B5EF4-FFF2-40B4-BE49-F238E27FC236}">
                <a16:creationId xmlns:a16="http://schemas.microsoft.com/office/drawing/2014/main" id="{5F0B6337-920F-94B5-0CEB-DADBBDC6C373}"/>
              </a:ext>
            </a:extLst>
          </p:cNvPr>
          <p:cNvSpPr/>
          <p:nvPr/>
        </p:nvSpPr>
        <p:spPr>
          <a:xfrm>
            <a:off x="6760107" y="3167570"/>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4" name="Oval 1023">
            <a:extLst>
              <a:ext uri="{FF2B5EF4-FFF2-40B4-BE49-F238E27FC236}">
                <a16:creationId xmlns:a16="http://schemas.microsoft.com/office/drawing/2014/main" id="{61106001-F165-0A8F-EF02-0B019F600C41}"/>
              </a:ext>
            </a:extLst>
          </p:cNvPr>
          <p:cNvSpPr/>
          <p:nvPr/>
        </p:nvSpPr>
        <p:spPr>
          <a:xfrm>
            <a:off x="6982590" y="2718174"/>
            <a:ext cx="144725" cy="145229"/>
          </a:xfrm>
          <a:prstGeom prst="ellipse">
            <a:avLst/>
          </a:prstGeom>
          <a:solidFill>
            <a:srgbClr val="FF0000">
              <a:alpha val="2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5" name="Oval 1024">
            <a:extLst>
              <a:ext uri="{FF2B5EF4-FFF2-40B4-BE49-F238E27FC236}">
                <a16:creationId xmlns:a16="http://schemas.microsoft.com/office/drawing/2014/main" id="{DB65FA0B-EE9B-9E23-81CA-E2033CA81CE3}"/>
              </a:ext>
            </a:extLst>
          </p:cNvPr>
          <p:cNvSpPr/>
          <p:nvPr/>
        </p:nvSpPr>
        <p:spPr>
          <a:xfrm>
            <a:off x="6626820" y="2753946"/>
            <a:ext cx="144725" cy="145229"/>
          </a:xfrm>
          <a:prstGeom prst="ellipse">
            <a:avLst/>
          </a:prstGeom>
          <a:solidFill>
            <a:srgbClr val="FF0000">
              <a:alpha val="32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7" name="Oval 1026">
            <a:extLst>
              <a:ext uri="{FF2B5EF4-FFF2-40B4-BE49-F238E27FC236}">
                <a16:creationId xmlns:a16="http://schemas.microsoft.com/office/drawing/2014/main" id="{02C873E9-0162-40F2-37F0-0664709CD75D}"/>
              </a:ext>
            </a:extLst>
          </p:cNvPr>
          <p:cNvSpPr/>
          <p:nvPr/>
        </p:nvSpPr>
        <p:spPr>
          <a:xfrm>
            <a:off x="6906264" y="2921497"/>
            <a:ext cx="144725" cy="145229"/>
          </a:xfrm>
          <a:prstGeom prst="ellipse">
            <a:avLst/>
          </a:prstGeom>
          <a:solidFill>
            <a:srgbClr val="FF0000"/>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9" name="Oval 1028">
            <a:extLst>
              <a:ext uri="{FF2B5EF4-FFF2-40B4-BE49-F238E27FC236}">
                <a16:creationId xmlns:a16="http://schemas.microsoft.com/office/drawing/2014/main" id="{D3319D7F-301C-0C2A-3519-B616C7CAE047}"/>
              </a:ext>
            </a:extLst>
          </p:cNvPr>
          <p:cNvSpPr/>
          <p:nvPr/>
        </p:nvSpPr>
        <p:spPr>
          <a:xfrm>
            <a:off x="7250629" y="2827452"/>
            <a:ext cx="144725" cy="145229"/>
          </a:xfrm>
          <a:prstGeom prst="ellipse">
            <a:avLst/>
          </a:prstGeom>
          <a:solidFill>
            <a:srgbClr val="FF0000">
              <a:alpha val="85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1" name="Oval 1030">
            <a:extLst>
              <a:ext uri="{FF2B5EF4-FFF2-40B4-BE49-F238E27FC236}">
                <a16:creationId xmlns:a16="http://schemas.microsoft.com/office/drawing/2014/main" id="{E7C2FF49-4B15-AB48-05A4-0660A75506C0}"/>
              </a:ext>
            </a:extLst>
          </p:cNvPr>
          <p:cNvSpPr/>
          <p:nvPr/>
        </p:nvSpPr>
        <p:spPr>
          <a:xfrm>
            <a:off x="7158813" y="2492003"/>
            <a:ext cx="144725" cy="145229"/>
          </a:xfrm>
          <a:prstGeom prst="ellipse">
            <a:avLst/>
          </a:prstGeom>
          <a:solidFill>
            <a:srgbClr val="FF0000">
              <a:alpha val="5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3" name="Oval 1032">
            <a:extLst>
              <a:ext uri="{FF2B5EF4-FFF2-40B4-BE49-F238E27FC236}">
                <a16:creationId xmlns:a16="http://schemas.microsoft.com/office/drawing/2014/main" id="{E0A09836-41BF-F848-04A1-008F49946919}"/>
              </a:ext>
            </a:extLst>
          </p:cNvPr>
          <p:cNvSpPr/>
          <p:nvPr/>
        </p:nvSpPr>
        <p:spPr>
          <a:xfrm>
            <a:off x="6837865" y="2536743"/>
            <a:ext cx="144725" cy="145229"/>
          </a:xfrm>
          <a:prstGeom prst="ellipse">
            <a:avLst/>
          </a:prstGeom>
          <a:solidFill>
            <a:srgbClr val="FF0000">
              <a:alpha val="6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5" name="TextBox 1034">
            <a:extLst>
              <a:ext uri="{FF2B5EF4-FFF2-40B4-BE49-F238E27FC236}">
                <a16:creationId xmlns:a16="http://schemas.microsoft.com/office/drawing/2014/main" id="{A5A9A727-6265-BFB6-7D52-D8F70023E678}"/>
              </a:ext>
            </a:extLst>
          </p:cNvPr>
          <p:cNvSpPr txBox="1"/>
          <p:nvPr/>
        </p:nvSpPr>
        <p:spPr>
          <a:xfrm>
            <a:off x="6273628" y="2001372"/>
            <a:ext cx="2288675" cy="400110"/>
          </a:xfrm>
          <a:prstGeom prst="rect">
            <a:avLst/>
          </a:prstGeom>
          <a:noFill/>
        </p:spPr>
        <p:txBody>
          <a:bodyPr wrap="square">
            <a:spAutoFit/>
          </a:bodyPr>
          <a:lstStyle/>
          <a:p>
            <a:pPr algn="ctr"/>
            <a:r>
              <a:rPr lang="en-US" sz="1000" dirty="0">
                <a:solidFill>
                  <a:schemeClr val="tx1"/>
                </a:solidFill>
                <a:latin typeface="Arial" panose="020B0604020202020204" pitchFamily="34" charset="0"/>
                <a:cs typeface="Arial" panose="020B0604020202020204" pitchFamily="34" charset="0"/>
              </a:rPr>
              <a:t>To ensure each cell (10 cells/group) has comparable response </a:t>
            </a:r>
          </a:p>
        </p:txBody>
      </p:sp>
      <p:sp>
        <p:nvSpPr>
          <p:cNvPr id="1036" name="Rectangle: Rounded Corners 1035">
            <a:extLst>
              <a:ext uri="{FF2B5EF4-FFF2-40B4-BE49-F238E27FC236}">
                <a16:creationId xmlns:a16="http://schemas.microsoft.com/office/drawing/2014/main" id="{71FD20EA-45F8-707B-0E91-138BD03F12AA}"/>
              </a:ext>
            </a:extLst>
          </p:cNvPr>
          <p:cNvSpPr/>
          <p:nvPr/>
        </p:nvSpPr>
        <p:spPr>
          <a:xfrm>
            <a:off x="7666542" y="2912024"/>
            <a:ext cx="1651087"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Holographic photo-stimulation</a:t>
            </a:r>
          </a:p>
        </p:txBody>
      </p:sp>
      <p:sp>
        <p:nvSpPr>
          <p:cNvPr id="1037" name="TextBox 1036">
            <a:extLst>
              <a:ext uri="{FF2B5EF4-FFF2-40B4-BE49-F238E27FC236}">
                <a16:creationId xmlns:a16="http://schemas.microsoft.com/office/drawing/2014/main" id="{41735DC6-B6B6-7871-25F5-24E5A1B0786F}"/>
              </a:ext>
            </a:extLst>
          </p:cNvPr>
          <p:cNvSpPr txBox="1"/>
          <p:nvPr/>
        </p:nvSpPr>
        <p:spPr>
          <a:xfrm>
            <a:off x="7619267" y="3456743"/>
            <a:ext cx="1922276"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1039" name="Arrow: Right 1038">
            <a:extLst>
              <a:ext uri="{FF2B5EF4-FFF2-40B4-BE49-F238E27FC236}">
                <a16:creationId xmlns:a16="http://schemas.microsoft.com/office/drawing/2014/main" id="{95660E4B-B474-2FF6-0BA8-EEA85905056D}"/>
              </a:ext>
            </a:extLst>
          </p:cNvPr>
          <p:cNvSpPr/>
          <p:nvPr/>
        </p:nvSpPr>
        <p:spPr>
          <a:xfrm>
            <a:off x="9317629" y="3161401"/>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41" name="Rectangle: Rounded Corners 1040">
            <a:extLst>
              <a:ext uri="{FF2B5EF4-FFF2-40B4-BE49-F238E27FC236}">
                <a16:creationId xmlns:a16="http://schemas.microsoft.com/office/drawing/2014/main" id="{601E92B5-8F3B-E7BC-36E4-218E4E8560FC}"/>
              </a:ext>
            </a:extLst>
          </p:cNvPr>
          <p:cNvSpPr/>
          <p:nvPr/>
        </p:nvSpPr>
        <p:spPr>
          <a:xfrm>
            <a:off x="5211405" y="2925262"/>
            <a:ext cx="1548701"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5B5BEC"/>
                </a:solidFill>
                <a:latin typeface="Arial" panose="020B0604020202020204" pitchFamily="34" charset="0"/>
                <a:cs typeface="Arial" panose="020B0604020202020204" pitchFamily="34" charset="0"/>
              </a:rPr>
              <a:t>Online analysis</a:t>
            </a:r>
          </a:p>
          <a:p>
            <a:pPr algn="ctr"/>
            <a:r>
              <a:rPr lang="en-US" sz="800" dirty="0">
                <a:solidFill>
                  <a:schemeClr val="tx1"/>
                </a:solidFill>
                <a:latin typeface="Arial" panose="020B0604020202020204" pitchFamily="34" charset="0"/>
                <a:cs typeface="Arial" panose="020B0604020202020204" pitchFamily="34" charset="0"/>
              </a:rPr>
              <a:t>Identify the SLM parameters for each single cell</a:t>
            </a:r>
          </a:p>
          <a:p>
            <a:pPr algn="ctr"/>
            <a:endParaRPr lang="en-US" sz="1000" dirty="0">
              <a:solidFill>
                <a:schemeClr val="tx1"/>
              </a:solidFill>
              <a:latin typeface="Arial" panose="020B0604020202020204" pitchFamily="34" charset="0"/>
              <a:cs typeface="Arial" panose="020B0604020202020204" pitchFamily="34" charset="0"/>
            </a:endParaRPr>
          </a:p>
        </p:txBody>
      </p:sp>
      <p:sp>
        <p:nvSpPr>
          <p:cNvPr id="1044" name="Oval 1043">
            <a:extLst>
              <a:ext uri="{FF2B5EF4-FFF2-40B4-BE49-F238E27FC236}">
                <a16:creationId xmlns:a16="http://schemas.microsoft.com/office/drawing/2014/main" id="{E6A55969-6B03-CDA0-C835-9C2595A91B75}"/>
              </a:ext>
            </a:extLst>
          </p:cNvPr>
          <p:cNvSpPr/>
          <p:nvPr/>
        </p:nvSpPr>
        <p:spPr>
          <a:xfrm>
            <a:off x="10224064" y="2981848"/>
            <a:ext cx="1370596" cy="535781"/>
          </a:xfrm>
          <a:prstGeom prst="ellipse">
            <a:avLst/>
          </a:prstGeom>
          <a:solidFill>
            <a:schemeClr val="accent6">
              <a:lumMod val="40000"/>
              <a:lumOff val="60000"/>
              <a:alpha val="5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offline analysis</a:t>
            </a:r>
          </a:p>
        </p:txBody>
      </p:sp>
      <p:sp>
        <p:nvSpPr>
          <p:cNvPr id="10" name="Rectangle 9">
            <a:extLst>
              <a:ext uri="{FF2B5EF4-FFF2-40B4-BE49-F238E27FC236}">
                <a16:creationId xmlns:a16="http://schemas.microsoft.com/office/drawing/2014/main" id="{6632D943-12F2-5D7A-E77F-DF90554D22A5}"/>
              </a:ext>
            </a:extLst>
          </p:cNvPr>
          <p:cNvSpPr/>
          <p:nvPr/>
        </p:nvSpPr>
        <p:spPr>
          <a:xfrm>
            <a:off x="3267725" y="4032963"/>
            <a:ext cx="3492382" cy="45719"/>
          </a:xfrm>
          <a:prstGeom prst="rect">
            <a:avLst/>
          </a:prstGeom>
          <a:solidFill>
            <a:srgbClr val="BFD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CF01393-1EAD-0BD4-32FE-96B502580CDC}"/>
              </a:ext>
            </a:extLst>
          </p:cNvPr>
          <p:cNvSpPr txBox="1"/>
          <p:nvPr/>
        </p:nvSpPr>
        <p:spPr>
          <a:xfrm>
            <a:off x="5131099" y="6554655"/>
            <a:ext cx="1816739"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1</a:t>
            </a:r>
            <a:r>
              <a:rPr lang="en-US" sz="1000" baseline="30000" dirty="0">
                <a:latin typeface="Arial" panose="020B0604020202020204" pitchFamily="34" charset="0"/>
                <a:cs typeface="Arial" panose="020B0604020202020204" pitchFamily="34" charset="0"/>
              </a:rPr>
              <a:t>st</a:t>
            </a:r>
            <a:r>
              <a:rPr lang="en-US" sz="1000" dirty="0">
                <a:latin typeface="Arial" panose="020B0604020202020204" pitchFamily="34" charset="0"/>
                <a:cs typeface="Arial" panose="020B0604020202020204" pitchFamily="34" charset="0"/>
              </a:rPr>
              <a:t> recording file</a:t>
            </a:r>
            <a:endParaRPr lang="en-US" sz="1000" dirty="0"/>
          </a:p>
        </p:txBody>
      </p:sp>
      <p:sp>
        <p:nvSpPr>
          <p:cNvPr id="8" name="Speech Bubble: Rectangle with Corners Rounded 7">
            <a:extLst>
              <a:ext uri="{FF2B5EF4-FFF2-40B4-BE49-F238E27FC236}">
                <a16:creationId xmlns:a16="http://schemas.microsoft.com/office/drawing/2014/main" id="{FF364564-1C06-C8C7-8BCA-A78C42C2A742}"/>
              </a:ext>
            </a:extLst>
          </p:cNvPr>
          <p:cNvSpPr/>
          <p:nvPr/>
        </p:nvSpPr>
        <p:spPr>
          <a:xfrm>
            <a:off x="1729273" y="4741496"/>
            <a:ext cx="2952916" cy="604337"/>
          </a:xfrm>
          <a:prstGeom prst="wedgeRoundRectCallout">
            <a:avLst>
              <a:gd name="adj1" fmla="val 44463"/>
              <a:gd name="adj2" fmla="val -161886"/>
              <a:gd name="adj3" fmla="val 16667"/>
            </a:avLst>
          </a:prstGeom>
          <a:solidFill>
            <a:srgbClr val="0066FF">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Online phase off-set checking to ensure recording quality</a:t>
            </a:r>
          </a:p>
        </p:txBody>
      </p:sp>
      <p:sp>
        <p:nvSpPr>
          <p:cNvPr id="16" name="TextBox 15">
            <a:extLst>
              <a:ext uri="{FF2B5EF4-FFF2-40B4-BE49-F238E27FC236}">
                <a16:creationId xmlns:a16="http://schemas.microsoft.com/office/drawing/2014/main" id="{8E48C55D-465F-8B9F-23C1-4797285ACA25}"/>
              </a:ext>
            </a:extLst>
          </p:cNvPr>
          <p:cNvSpPr txBox="1"/>
          <p:nvPr/>
        </p:nvSpPr>
        <p:spPr>
          <a:xfrm>
            <a:off x="7382782" y="6554656"/>
            <a:ext cx="2208587"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Current trial</a:t>
            </a:r>
            <a:endParaRPr lang="en-US" sz="1000" dirty="0"/>
          </a:p>
        </p:txBody>
      </p:sp>
      <p:sp>
        <p:nvSpPr>
          <p:cNvPr id="17" name="TextBox 16">
            <a:extLst>
              <a:ext uri="{FF2B5EF4-FFF2-40B4-BE49-F238E27FC236}">
                <a16:creationId xmlns:a16="http://schemas.microsoft.com/office/drawing/2014/main" id="{30040439-78A8-B1A4-70E8-BC3A3C58DAB6}"/>
              </a:ext>
            </a:extLst>
          </p:cNvPr>
          <p:cNvSpPr txBox="1"/>
          <p:nvPr/>
        </p:nvSpPr>
        <p:spPr>
          <a:xfrm>
            <a:off x="8980872" y="6547042"/>
            <a:ext cx="2208587"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Phase-difference (x, y by pixels)</a:t>
            </a:r>
            <a:endParaRPr lang="en-US" sz="1000" dirty="0"/>
          </a:p>
        </p:txBody>
      </p:sp>
      <p:pic>
        <p:nvPicPr>
          <p:cNvPr id="18" name="Picture 2">
            <a:extLst>
              <a:ext uri="{FF2B5EF4-FFF2-40B4-BE49-F238E27FC236}">
                <a16:creationId xmlns:a16="http://schemas.microsoft.com/office/drawing/2014/main" id="{9EE706AD-3C45-706C-A2F8-487A249EEF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9" t="5204"/>
          <a:stretch/>
        </p:blipFill>
        <p:spPr bwMode="auto">
          <a:xfrm>
            <a:off x="4895574" y="4719321"/>
            <a:ext cx="5959110" cy="187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8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3" name="Picture 8" descr="IT12A01: FUNDAMENTALS OF PYTHON PROGRAMMING (SF) (SYNCHRONOUS E-LEARNING) -  NTUC LearningHub">
            <a:extLst>
              <a:ext uri="{FF2B5EF4-FFF2-40B4-BE49-F238E27FC236}">
                <a16:creationId xmlns:a16="http://schemas.microsoft.com/office/drawing/2014/main" id="{4B4B50DE-5887-55C5-6003-ABF78D283C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76" r="24256" b="32667"/>
          <a:stretch/>
        </p:blipFill>
        <p:spPr bwMode="auto">
          <a:xfrm>
            <a:off x="2071687" y="2948295"/>
            <a:ext cx="368392" cy="269366"/>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CFE45BCF-9433-1993-D98A-65944B144354}"/>
              </a:ext>
            </a:extLst>
          </p:cNvPr>
          <p:cNvGrpSpPr/>
          <p:nvPr/>
        </p:nvGrpSpPr>
        <p:grpSpPr>
          <a:xfrm>
            <a:off x="8539191" y="3578166"/>
            <a:ext cx="734030" cy="535781"/>
            <a:chOff x="1131027" y="1573386"/>
            <a:chExt cx="734030" cy="535781"/>
          </a:xfrm>
        </p:grpSpPr>
        <p:pic>
          <p:nvPicPr>
            <p:cNvPr id="1050" name="Picture 2" descr="Bruker (@bruker) / X">
              <a:extLst>
                <a:ext uri="{FF2B5EF4-FFF2-40B4-BE49-F238E27FC236}">
                  <a16:creationId xmlns:a16="http://schemas.microsoft.com/office/drawing/2014/main" id="{51B15896-B073-3E3A-5F85-F387747D8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4" descr="MATLAB - Wikipedia">
              <a:extLst>
                <a:ext uri="{FF2B5EF4-FFF2-40B4-BE49-F238E27FC236}">
                  <a16:creationId xmlns:a16="http://schemas.microsoft.com/office/drawing/2014/main" id="{F4DE1D2B-6ECB-D8B3-FC91-4F2BCE179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Group 1045">
            <a:extLst>
              <a:ext uri="{FF2B5EF4-FFF2-40B4-BE49-F238E27FC236}">
                <a16:creationId xmlns:a16="http://schemas.microsoft.com/office/drawing/2014/main" id="{4D76CD5B-0769-A41F-13C2-D0F301D24035}"/>
              </a:ext>
            </a:extLst>
          </p:cNvPr>
          <p:cNvGrpSpPr/>
          <p:nvPr/>
        </p:nvGrpSpPr>
        <p:grpSpPr>
          <a:xfrm>
            <a:off x="3950894" y="3594939"/>
            <a:ext cx="734030" cy="535781"/>
            <a:chOff x="1131027" y="1573386"/>
            <a:chExt cx="734030" cy="535781"/>
          </a:xfrm>
        </p:grpSpPr>
        <p:pic>
          <p:nvPicPr>
            <p:cNvPr id="1047" name="Picture 2" descr="Bruker (@bruker) / X">
              <a:extLst>
                <a:ext uri="{FF2B5EF4-FFF2-40B4-BE49-F238E27FC236}">
                  <a16:creationId xmlns:a16="http://schemas.microsoft.com/office/drawing/2014/main" id="{596AAF78-4312-540E-4DD0-B7DCA0F20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4" descr="MATLAB - Wikipedia">
              <a:extLst>
                <a:ext uri="{FF2B5EF4-FFF2-40B4-BE49-F238E27FC236}">
                  <a16:creationId xmlns:a16="http://schemas.microsoft.com/office/drawing/2014/main" id="{700858B2-CDE8-DFCA-85C7-8F428868D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44">
            <a:extLst>
              <a:ext uri="{FF2B5EF4-FFF2-40B4-BE49-F238E27FC236}">
                <a16:creationId xmlns:a16="http://schemas.microsoft.com/office/drawing/2014/main" id="{62F5578B-5738-45E5-FC4E-5219A7E9CAAB}"/>
              </a:ext>
            </a:extLst>
          </p:cNvPr>
          <p:cNvGrpSpPr/>
          <p:nvPr/>
        </p:nvGrpSpPr>
        <p:grpSpPr>
          <a:xfrm>
            <a:off x="1131103" y="3592480"/>
            <a:ext cx="734030" cy="535781"/>
            <a:chOff x="1131027" y="1573386"/>
            <a:chExt cx="734030" cy="535781"/>
          </a:xfrm>
        </p:grpSpPr>
        <p:pic>
          <p:nvPicPr>
            <p:cNvPr id="1026" name="Picture 2" descr="Bruker (@bruker) / X">
              <a:extLst>
                <a:ext uri="{FF2B5EF4-FFF2-40B4-BE49-F238E27FC236}">
                  <a16:creationId xmlns:a16="http://schemas.microsoft.com/office/drawing/2014/main" id="{92F3E2CC-6362-E7F8-5603-4B2DE4856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027" y="1573386"/>
              <a:ext cx="535781" cy="535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 Wikipedia">
              <a:extLst>
                <a:ext uri="{FF2B5EF4-FFF2-40B4-BE49-F238E27FC236}">
                  <a16:creationId xmlns:a16="http://schemas.microsoft.com/office/drawing/2014/main" id="{1939E4DF-87B1-12BD-1E78-FD636F030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14" y="1740311"/>
              <a:ext cx="225743" cy="20193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T12A01: FUNDAMENTALS OF PYTHON PROGRAMMING (SF) (SYNCHRONOUS E-LEARNING) -  NTUC LearningHub">
            <a:extLst>
              <a:ext uri="{FF2B5EF4-FFF2-40B4-BE49-F238E27FC236}">
                <a16:creationId xmlns:a16="http://schemas.microsoft.com/office/drawing/2014/main" id="{E719AD04-516F-7AD9-456C-BE115D3165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76" r="24256" b="32667"/>
          <a:stretch/>
        </p:blipFill>
        <p:spPr bwMode="auto">
          <a:xfrm>
            <a:off x="6372615" y="2948295"/>
            <a:ext cx="368392" cy="2693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tologic | Suite2P">
            <a:extLst>
              <a:ext uri="{FF2B5EF4-FFF2-40B4-BE49-F238E27FC236}">
                <a16:creationId xmlns:a16="http://schemas.microsoft.com/office/drawing/2014/main" id="{BBE1D8F0-7DD9-9643-91D3-99E7B2CD62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4634" y="2954391"/>
            <a:ext cx="257175"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466806" y="165373"/>
            <a:ext cx="11239774" cy="600069"/>
          </a:xfrm>
        </p:spPr>
        <p:txBody>
          <a:bodyPr>
            <a:normAutofit fontScale="90000"/>
          </a:bodyPr>
          <a:lstStyle/>
          <a:p>
            <a:pPr algn="ctr"/>
            <a:r>
              <a:rPr lang="en-US" sz="4400" spc="-50" dirty="0">
                <a:solidFill>
                  <a:srgbClr val="BFD9FF"/>
                </a:solidFill>
                <a:effectLst/>
                <a:ea typeface="Times New Roman" panose="02020603050405020304" pitchFamily="18" charset="0"/>
              </a:rPr>
              <a:t>Update</a:t>
            </a:r>
            <a:r>
              <a:rPr lang="en-US" sz="4400" spc="-50" dirty="0">
                <a:solidFill>
                  <a:srgbClr val="01204E"/>
                </a:solidFill>
                <a:effectLst/>
                <a:ea typeface="Times New Roman" panose="02020603050405020304" pitchFamily="18" charset="0"/>
              </a:rPr>
              <a:t> in Engineering</a:t>
            </a:r>
            <a:endParaRPr lang="en-US" dirty="0"/>
          </a:p>
        </p:txBody>
      </p:sp>
      <p:sp>
        <p:nvSpPr>
          <p:cNvPr id="4" name="Rectangle: Rounded Corners 3">
            <a:extLst>
              <a:ext uri="{FF2B5EF4-FFF2-40B4-BE49-F238E27FC236}">
                <a16:creationId xmlns:a16="http://schemas.microsoft.com/office/drawing/2014/main" id="{D12696E2-CAB8-D194-831C-F31D6249E461}"/>
              </a:ext>
            </a:extLst>
          </p:cNvPr>
          <p:cNvSpPr/>
          <p:nvPr/>
        </p:nvSpPr>
        <p:spPr>
          <a:xfrm>
            <a:off x="182550" y="2912024"/>
            <a:ext cx="87492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~20 min</a:t>
            </a:r>
          </a:p>
        </p:txBody>
      </p:sp>
      <p:sp>
        <p:nvSpPr>
          <p:cNvPr id="6" name="Arrow: Right 5">
            <a:extLst>
              <a:ext uri="{FF2B5EF4-FFF2-40B4-BE49-F238E27FC236}">
                <a16:creationId xmlns:a16="http://schemas.microsoft.com/office/drawing/2014/main" id="{AE56EED0-A2D4-63F2-0268-794AA83AF2A2}"/>
              </a:ext>
            </a:extLst>
          </p:cNvPr>
          <p:cNvSpPr/>
          <p:nvPr/>
        </p:nvSpPr>
        <p:spPr>
          <a:xfrm rot="19858606">
            <a:off x="992941" y="2725830"/>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2401152D-8077-8411-024C-C56A705D57BB}"/>
              </a:ext>
            </a:extLst>
          </p:cNvPr>
          <p:cNvSpPr/>
          <p:nvPr/>
        </p:nvSpPr>
        <p:spPr>
          <a:xfrm>
            <a:off x="1057478" y="3187713"/>
            <a:ext cx="828836"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BC1593C-6161-4408-D447-8BE412351D25}"/>
              </a:ext>
            </a:extLst>
          </p:cNvPr>
          <p:cNvSpPr txBox="1"/>
          <p:nvPr/>
        </p:nvSpPr>
        <p:spPr>
          <a:xfrm>
            <a:off x="29739" y="3485082"/>
            <a:ext cx="1261508" cy="246221"/>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Bruker_PrairieLink</a:t>
            </a:r>
            <a:endParaRPr lang="en-US" sz="1000" dirty="0">
              <a:solidFill>
                <a:srgbClr val="0070C0"/>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F0F87842-9E23-88FE-25EF-3842ACF44AFE}"/>
              </a:ext>
            </a:extLst>
          </p:cNvPr>
          <p:cNvSpPr/>
          <p:nvPr/>
        </p:nvSpPr>
        <p:spPr>
          <a:xfrm>
            <a:off x="1318195" y="2182039"/>
            <a:ext cx="1370596"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analysis</a:t>
            </a:r>
          </a:p>
        </p:txBody>
      </p:sp>
      <p:sp>
        <p:nvSpPr>
          <p:cNvPr id="15" name="Rectangle: Rounded Corners 14">
            <a:extLst>
              <a:ext uri="{FF2B5EF4-FFF2-40B4-BE49-F238E27FC236}">
                <a16:creationId xmlns:a16="http://schemas.microsoft.com/office/drawing/2014/main" id="{5BCC827F-C022-1A4D-A562-B3AE19CA0E04}"/>
              </a:ext>
            </a:extLst>
          </p:cNvPr>
          <p:cNvSpPr/>
          <p:nvPr/>
        </p:nvSpPr>
        <p:spPr>
          <a:xfrm>
            <a:off x="1887779" y="2924886"/>
            <a:ext cx="752768"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Quick analysis</a:t>
            </a:r>
          </a:p>
        </p:txBody>
      </p:sp>
      <p:sp>
        <p:nvSpPr>
          <p:cNvPr id="22" name="Arrow: Right 21">
            <a:extLst>
              <a:ext uri="{FF2B5EF4-FFF2-40B4-BE49-F238E27FC236}">
                <a16:creationId xmlns:a16="http://schemas.microsoft.com/office/drawing/2014/main" id="{5C4161A8-777E-666C-5545-21C056B54470}"/>
              </a:ext>
            </a:extLst>
          </p:cNvPr>
          <p:cNvSpPr/>
          <p:nvPr/>
        </p:nvSpPr>
        <p:spPr>
          <a:xfrm>
            <a:off x="2642012"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9F7B3B6A-5E67-391C-0C50-5663D65EC1A5}"/>
              </a:ext>
            </a:extLst>
          </p:cNvPr>
          <p:cNvSpPr/>
          <p:nvPr/>
        </p:nvSpPr>
        <p:spPr>
          <a:xfrm>
            <a:off x="3267724" y="2924886"/>
            <a:ext cx="1310309"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Single cell stimulation ~20 min</a:t>
            </a:r>
          </a:p>
        </p:txBody>
      </p:sp>
      <p:sp>
        <p:nvSpPr>
          <p:cNvPr id="24" name="TextBox 23">
            <a:extLst>
              <a:ext uri="{FF2B5EF4-FFF2-40B4-BE49-F238E27FC236}">
                <a16:creationId xmlns:a16="http://schemas.microsoft.com/office/drawing/2014/main" id="{BD72298C-62B9-48CE-84BB-1C262FC791ED}"/>
              </a:ext>
            </a:extLst>
          </p:cNvPr>
          <p:cNvSpPr txBox="1"/>
          <p:nvPr/>
        </p:nvSpPr>
        <p:spPr>
          <a:xfrm>
            <a:off x="3009673" y="3492640"/>
            <a:ext cx="1860471"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26" name="Arrow: Right 25">
            <a:extLst>
              <a:ext uri="{FF2B5EF4-FFF2-40B4-BE49-F238E27FC236}">
                <a16:creationId xmlns:a16="http://schemas.microsoft.com/office/drawing/2014/main" id="{5E9AD522-B209-1483-D3C4-5D72CB59E2AD}"/>
              </a:ext>
            </a:extLst>
          </p:cNvPr>
          <p:cNvSpPr/>
          <p:nvPr/>
        </p:nvSpPr>
        <p:spPr>
          <a:xfrm rot="19858606">
            <a:off x="4443286" y="2719923"/>
            <a:ext cx="545623" cy="120940"/>
          </a:xfrm>
          <a:prstGeom prst="rightArrow">
            <a:avLst>
              <a:gd name="adj1" fmla="val 50000"/>
              <a:gd name="adj2" fmla="val 18945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Arrow: Right 26">
            <a:extLst>
              <a:ext uri="{FF2B5EF4-FFF2-40B4-BE49-F238E27FC236}">
                <a16:creationId xmlns:a16="http://schemas.microsoft.com/office/drawing/2014/main" id="{214A3AFE-39FE-6B8F-783F-6BBD065F3719}"/>
              </a:ext>
            </a:extLst>
          </p:cNvPr>
          <p:cNvSpPr/>
          <p:nvPr/>
        </p:nvSpPr>
        <p:spPr>
          <a:xfrm>
            <a:off x="4577840" y="3179895"/>
            <a:ext cx="635469"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DB4F368-37DF-E328-D7CA-077123E5C91A}"/>
              </a:ext>
            </a:extLst>
          </p:cNvPr>
          <p:cNvSpPr/>
          <p:nvPr/>
        </p:nvSpPr>
        <p:spPr>
          <a:xfrm>
            <a:off x="4716097" y="2182039"/>
            <a:ext cx="1370596" cy="535781"/>
          </a:xfrm>
          <a:prstGeom prst="ellipse">
            <a:avLst/>
          </a:prstGeom>
          <a:solidFill>
            <a:schemeClr val="accent6">
              <a:lumMod val="40000"/>
              <a:lumOff val="60000"/>
              <a:alpha val="50000"/>
            </a:schemeClr>
          </a:solid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analysis</a:t>
            </a:r>
          </a:p>
        </p:txBody>
      </p:sp>
      <p:sp>
        <p:nvSpPr>
          <p:cNvPr id="31" name="Arrow: Right 30">
            <a:extLst>
              <a:ext uri="{FF2B5EF4-FFF2-40B4-BE49-F238E27FC236}">
                <a16:creationId xmlns:a16="http://schemas.microsoft.com/office/drawing/2014/main" id="{5F0B6337-920F-94B5-0CEB-DADBBDC6C373}"/>
              </a:ext>
            </a:extLst>
          </p:cNvPr>
          <p:cNvSpPr/>
          <p:nvPr/>
        </p:nvSpPr>
        <p:spPr>
          <a:xfrm>
            <a:off x="6760107" y="3167570"/>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4" name="Oval 1023">
            <a:extLst>
              <a:ext uri="{FF2B5EF4-FFF2-40B4-BE49-F238E27FC236}">
                <a16:creationId xmlns:a16="http://schemas.microsoft.com/office/drawing/2014/main" id="{61106001-F165-0A8F-EF02-0B019F600C41}"/>
              </a:ext>
            </a:extLst>
          </p:cNvPr>
          <p:cNvSpPr/>
          <p:nvPr/>
        </p:nvSpPr>
        <p:spPr>
          <a:xfrm>
            <a:off x="6982590" y="2718174"/>
            <a:ext cx="144725" cy="145229"/>
          </a:xfrm>
          <a:prstGeom prst="ellipse">
            <a:avLst/>
          </a:prstGeom>
          <a:solidFill>
            <a:srgbClr val="FF0000">
              <a:alpha val="2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5" name="Oval 1024">
            <a:extLst>
              <a:ext uri="{FF2B5EF4-FFF2-40B4-BE49-F238E27FC236}">
                <a16:creationId xmlns:a16="http://schemas.microsoft.com/office/drawing/2014/main" id="{DB65FA0B-EE9B-9E23-81CA-E2033CA81CE3}"/>
              </a:ext>
            </a:extLst>
          </p:cNvPr>
          <p:cNvSpPr/>
          <p:nvPr/>
        </p:nvSpPr>
        <p:spPr>
          <a:xfrm>
            <a:off x="6626820" y="2753946"/>
            <a:ext cx="144725" cy="145229"/>
          </a:xfrm>
          <a:prstGeom prst="ellipse">
            <a:avLst/>
          </a:prstGeom>
          <a:solidFill>
            <a:srgbClr val="FF0000">
              <a:alpha val="32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7" name="Oval 1026">
            <a:extLst>
              <a:ext uri="{FF2B5EF4-FFF2-40B4-BE49-F238E27FC236}">
                <a16:creationId xmlns:a16="http://schemas.microsoft.com/office/drawing/2014/main" id="{02C873E9-0162-40F2-37F0-0664709CD75D}"/>
              </a:ext>
            </a:extLst>
          </p:cNvPr>
          <p:cNvSpPr/>
          <p:nvPr/>
        </p:nvSpPr>
        <p:spPr>
          <a:xfrm>
            <a:off x="6906264" y="2921497"/>
            <a:ext cx="144725" cy="145229"/>
          </a:xfrm>
          <a:prstGeom prst="ellipse">
            <a:avLst/>
          </a:prstGeom>
          <a:solidFill>
            <a:srgbClr val="FF0000"/>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29" name="Oval 1028">
            <a:extLst>
              <a:ext uri="{FF2B5EF4-FFF2-40B4-BE49-F238E27FC236}">
                <a16:creationId xmlns:a16="http://schemas.microsoft.com/office/drawing/2014/main" id="{D3319D7F-301C-0C2A-3519-B616C7CAE047}"/>
              </a:ext>
            </a:extLst>
          </p:cNvPr>
          <p:cNvSpPr/>
          <p:nvPr/>
        </p:nvSpPr>
        <p:spPr>
          <a:xfrm>
            <a:off x="7250629" y="2827452"/>
            <a:ext cx="144725" cy="145229"/>
          </a:xfrm>
          <a:prstGeom prst="ellipse">
            <a:avLst/>
          </a:prstGeom>
          <a:solidFill>
            <a:srgbClr val="FF0000">
              <a:alpha val="85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1" name="Oval 1030">
            <a:extLst>
              <a:ext uri="{FF2B5EF4-FFF2-40B4-BE49-F238E27FC236}">
                <a16:creationId xmlns:a16="http://schemas.microsoft.com/office/drawing/2014/main" id="{E7C2FF49-4B15-AB48-05A4-0660A75506C0}"/>
              </a:ext>
            </a:extLst>
          </p:cNvPr>
          <p:cNvSpPr/>
          <p:nvPr/>
        </p:nvSpPr>
        <p:spPr>
          <a:xfrm>
            <a:off x="7158813" y="2492003"/>
            <a:ext cx="144725" cy="145229"/>
          </a:xfrm>
          <a:prstGeom prst="ellipse">
            <a:avLst/>
          </a:prstGeom>
          <a:solidFill>
            <a:srgbClr val="FF0000">
              <a:alpha val="5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3" name="Oval 1032">
            <a:extLst>
              <a:ext uri="{FF2B5EF4-FFF2-40B4-BE49-F238E27FC236}">
                <a16:creationId xmlns:a16="http://schemas.microsoft.com/office/drawing/2014/main" id="{E0A09836-41BF-F848-04A1-008F49946919}"/>
              </a:ext>
            </a:extLst>
          </p:cNvPr>
          <p:cNvSpPr/>
          <p:nvPr/>
        </p:nvSpPr>
        <p:spPr>
          <a:xfrm>
            <a:off x="6837865" y="2536743"/>
            <a:ext cx="144725" cy="145229"/>
          </a:xfrm>
          <a:prstGeom prst="ellipse">
            <a:avLst/>
          </a:prstGeom>
          <a:solidFill>
            <a:srgbClr val="FF0000">
              <a:alpha val="60000"/>
            </a:srgbClr>
          </a:solidFill>
          <a:ln w="254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35" name="TextBox 1034">
            <a:extLst>
              <a:ext uri="{FF2B5EF4-FFF2-40B4-BE49-F238E27FC236}">
                <a16:creationId xmlns:a16="http://schemas.microsoft.com/office/drawing/2014/main" id="{A5A9A727-6265-BFB6-7D52-D8F70023E678}"/>
              </a:ext>
            </a:extLst>
          </p:cNvPr>
          <p:cNvSpPr txBox="1"/>
          <p:nvPr/>
        </p:nvSpPr>
        <p:spPr>
          <a:xfrm>
            <a:off x="6273628" y="2001372"/>
            <a:ext cx="2288675" cy="400110"/>
          </a:xfrm>
          <a:prstGeom prst="rect">
            <a:avLst/>
          </a:prstGeom>
          <a:noFill/>
        </p:spPr>
        <p:txBody>
          <a:bodyPr wrap="square">
            <a:spAutoFit/>
          </a:bodyPr>
          <a:lstStyle/>
          <a:p>
            <a:pPr algn="ctr"/>
            <a:r>
              <a:rPr lang="en-US" sz="1000" dirty="0">
                <a:solidFill>
                  <a:schemeClr val="tx1"/>
                </a:solidFill>
                <a:latin typeface="Arial" panose="020B0604020202020204" pitchFamily="34" charset="0"/>
                <a:cs typeface="Arial" panose="020B0604020202020204" pitchFamily="34" charset="0"/>
              </a:rPr>
              <a:t>To ensure each cell (10 cells/group) has comparable response </a:t>
            </a:r>
          </a:p>
        </p:txBody>
      </p:sp>
      <p:sp>
        <p:nvSpPr>
          <p:cNvPr id="1036" name="Rectangle: Rounded Corners 1035">
            <a:extLst>
              <a:ext uri="{FF2B5EF4-FFF2-40B4-BE49-F238E27FC236}">
                <a16:creationId xmlns:a16="http://schemas.microsoft.com/office/drawing/2014/main" id="{71FD20EA-45F8-707B-0E91-138BD03F12AA}"/>
              </a:ext>
            </a:extLst>
          </p:cNvPr>
          <p:cNvSpPr/>
          <p:nvPr/>
        </p:nvSpPr>
        <p:spPr>
          <a:xfrm>
            <a:off x="7666542" y="2912024"/>
            <a:ext cx="1651087"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2P imaging + Holographic photo-stimulation</a:t>
            </a:r>
          </a:p>
        </p:txBody>
      </p:sp>
      <p:sp>
        <p:nvSpPr>
          <p:cNvPr id="1037" name="TextBox 1036">
            <a:extLst>
              <a:ext uri="{FF2B5EF4-FFF2-40B4-BE49-F238E27FC236}">
                <a16:creationId xmlns:a16="http://schemas.microsoft.com/office/drawing/2014/main" id="{41735DC6-B6B6-7871-25F5-24E5A1B0786F}"/>
              </a:ext>
            </a:extLst>
          </p:cNvPr>
          <p:cNvSpPr txBox="1"/>
          <p:nvPr/>
        </p:nvSpPr>
        <p:spPr>
          <a:xfrm>
            <a:off x="7619267" y="3456743"/>
            <a:ext cx="1922276" cy="400110"/>
          </a:xfrm>
          <a:prstGeom prst="rect">
            <a:avLst/>
          </a:prstGeom>
          <a:noFill/>
        </p:spPr>
        <p:txBody>
          <a:bodyPr wrap="square">
            <a:spAutoFit/>
          </a:bodyPr>
          <a:lstStyle/>
          <a:p>
            <a:r>
              <a:rPr lang="en-US" sz="1000" dirty="0" err="1">
                <a:solidFill>
                  <a:srgbClr val="0070C0"/>
                </a:solidFill>
                <a:latin typeface="Arial" panose="020B0604020202020204" pitchFamily="34" charset="0"/>
                <a:cs typeface="Arial" panose="020B0604020202020204" pitchFamily="34" charset="0"/>
              </a:rPr>
              <a:t>Bruker_PVLinkExcuteFolder</a:t>
            </a:r>
            <a:endParaRPr lang="en-US" sz="1000" dirty="0">
              <a:solidFill>
                <a:srgbClr val="0070C0"/>
              </a:solidFill>
              <a:latin typeface="Arial" panose="020B0604020202020204" pitchFamily="34" charset="0"/>
              <a:cs typeface="Arial" panose="020B0604020202020204" pitchFamily="34" charset="0"/>
            </a:endParaRPr>
          </a:p>
          <a:p>
            <a:endParaRPr lang="en-US" sz="1000" dirty="0">
              <a:solidFill>
                <a:srgbClr val="0070C0"/>
              </a:solidFill>
              <a:latin typeface="Arial" panose="020B0604020202020204" pitchFamily="34" charset="0"/>
              <a:cs typeface="Arial" panose="020B0604020202020204" pitchFamily="34" charset="0"/>
            </a:endParaRPr>
          </a:p>
        </p:txBody>
      </p:sp>
      <p:sp>
        <p:nvSpPr>
          <p:cNvPr id="1039" name="Arrow: Right 1038">
            <a:extLst>
              <a:ext uri="{FF2B5EF4-FFF2-40B4-BE49-F238E27FC236}">
                <a16:creationId xmlns:a16="http://schemas.microsoft.com/office/drawing/2014/main" id="{95660E4B-B474-2FF6-0BA8-EEA85905056D}"/>
              </a:ext>
            </a:extLst>
          </p:cNvPr>
          <p:cNvSpPr/>
          <p:nvPr/>
        </p:nvSpPr>
        <p:spPr>
          <a:xfrm>
            <a:off x="9317629" y="3161401"/>
            <a:ext cx="906435" cy="160464"/>
          </a:xfrm>
          <a:prstGeom prst="rightArrow">
            <a:avLst>
              <a:gd name="adj1" fmla="val 50000"/>
              <a:gd name="adj2" fmla="val 19695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41" name="Rectangle: Rounded Corners 1040">
            <a:extLst>
              <a:ext uri="{FF2B5EF4-FFF2-40B4-BE49-F238E27FC236}">
                <a16:creationId xmlns:a16="http://schemas.microsoft.com/office/drawing/2014/main" id="{601E92B5-8F3B-E7BC-36E4-218E4E8560FC}"/>
              </a:ext>
            </a:extLst>
          </p:cNvPr>
          <p:cNvSpPr/>
          <p:nvPr/>
        </p:nvSpPr>
        <p:spPr>
          <a:xfrm>
            <a:off x="5211405" y="2925262"/>
            <a:ext cx="1548701" cy="749940"/>
          </a:xfrm>
          <a:prstGeom prst="roundRect">
            <a:avLst/>
          </a:prstGeom>
          <a:noFill/>
          <a:ln w="254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5B5BEC"/>
                </a:solidFill>
                <a:latin typeface="Arial" panose="020B0604020202020204" pitchFamily="34" charset="0"/>
                <a:cs typeface="Arial" panose="020B0604020202020204" pitchFamily="34" charset="0"/>
              </a:rPr>
              <a:t>Online analysis</a:t>
            </a:r>
          </a:p>
          <a:p>
            <a:pPr algn="ctr"/>
            <a:r>
              <a:rPr lang="en-US" sz="800" dirty="0">
                <a:solidFill>
                  <a:schemeClr val="tx1"/>
                </a:solidFill>
                <a:latin typeface="Arial" panose="020B0604020202020204" pitchFamily="34" charset="0"/>
                <a:cs typeface="Arial" panose="020B0604020202020204" pitchFamily="34" charset="0"/>
              </a:rPr>
              <a:t>Identify the SLM parameters for each single cell</a:t>
            </a:r>
          </a:p>
          <a:p>
            <a:pPr algn="ctr"/>
            <a:endParaRPr lang="en-US" sz="1000" dirty="0">
              <a:solidFill>
                <a:schemeClr val="tx1"/>
              </a:solidFill>
              <a:latin typeface="Arial" panose="020B0604020202020204" pitchFamily="34" charset="0"/>
              <a:cs typeface="Arial" panose="020B0604020202020204" pitchFamily="34" charset="0"/>
            </a:endParaRPr>
          </a:p>
        </p:txBody>
      </p:sp>
      <p:sp>
        <p:nvSpPr>
          <p:cNvPr id="1044" name="Oval 1043">
            <a:extLst>
              <a:ext uri="{FF2B5EF4-FFF2-40B4-BE49-F238E27FC236}">
                <a16:creationId xmlns:a16="http://schemas.microsoft.com/office/drawing/2014/main" id="{E6A55969-6B03-CDA0-C835-9C2595A91B75}"/>
              </a:ext>
            </a:extLst>
          </p:cNvPr>
          <p:cNvSpPr/>
          <p:nvPr/>
        </p:nvSpPr>
        <p:spPr>
          <a:xfrm>
            <a:off x="10224064" y="2981848"/>
            <a:ext cx="1370596" cy="535781"/>
          </a:xfrm>
          <a:prstGeom prst="ellipse">
            <a:avLst/>
          </a:prstGeom>
          <a:solidFill>
            <a:schemeClr val="accent6">
              <a:lumMod val="40000"/>
              <a:lumOff val="60000"/>
              <a:alpha val="5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Data for future offline analysis</a:t>
            </a:r>
          </a:p>
        </p:txBody>
      </p:sp>
      <p:sp>
        <p:nvSpPr>
          <p:cNvPr id="5" name="Speech Bubble: Rectangle with Corners Rounded 4">
            <a:extLst>
              <a:ext uri="{FF2B5EF4-FFF2-40B4-BE49-F238E27FC236}">
                <a16:creationId xmlns:a16="http://schemas.microsoft.com/office/drawing/2014/main" id="{84E747DD-E267-3509-3511-1854A1E664A0}"/>
              </a:ext>
            </a:extLst>
          </p:cNvPr>
          <p:cNvSpPr/>
          <p:nvPr/>
        </p:nvSpPr>
        <p:spPr>
          <a:xfrm>
            <a:off x="5197194" y="4701427"/>
            <a:ext cx="4938695" cy="1369733"/>
          </a:xfrm>
          <a:prstGeom prst="wedgeRoundRectCallout">
            <a:avLst>
              <a:gd name="adj1" fmla="val -59592"/>
              <a:gd name="adj2" fmla="val -98209"/>
              <a:gd name="adj3" fmla="val 16667"/>
            </a:avLst>
          </a:prstGeom>
          <a:solidFill>
            <a:srgbClr val="0066FF">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Single target: </a:t>
            </a:r>
            <a:r>
              <a:rPr lang="en-US" sz="1200" dirty="0">
                <a:solidFill>
                  <a:srgbClr val="00B050"/>
                </a:solidFill>
                <a:latin typeface="Arial" panose="020B0604020202020204" pitchFamily="34" charset="0"/>
                <a:cs typeface="Arial" panose="020B0604020202020204" pitchFamily="34" charset="0"/>
              </a:rPr>
              <a:t>1 target </a:t>
            </a:r>
            <a:r>
              <a:rPr lang="en-US" sz="1200" dirty="0">
                <a:solidFill>
                  <a:schemeClr val="tx1"/>
                </a:solidFill>
                <a:latin typeface="Arial" panose="020B0604020202020204" pitchFamily="34" charset="0"/>
                <a:cs typeface="Arial" panose="020B0604020202020204" pitchFamily="34" charset="0"/>
              </a:rPr>
              <a:t>+ </a:t>
            </a:r>
            <a:r>
              <a:rPr lang="en-US" sz="1200" dirty="0">
                <a:solidFill>
                  <a:srgbClr val="FFC000"/>
                </a:solidFill>
                <a:latin typeface="Arial" panose="020B0604020202020204" pitchFamily="34" charset="0"/>
                <a:cs typeface="Arial" panose="020B0604020202020204" pitchFamily="34" charset="0"/>
              </a:rPr>
              <a:t>9 non-targets</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grpSp>
        <p:nvGrpSpPr>
          <p:cNvPr id="2055" name="Group 2054">
            <a:extLst>
              <a:ext uri="{FF2B5EF4-FFF2-40B4-BE49-F238E27FC236}">
                <a16:creationId xmlns:a16="http://schemas.microsoft.com/office/drawing/2014/main" id="{950662B3-28A4-8186-DC23-0631BBB74C44}"/>
              </a:ext>
            </a:extLst>
          </p:cNvPr>
          <p:cNvGrpSpPr/>
          <p:nvPr/>
        </p:nvGrpSpPr>
        <p:grpSpPr>
          <a:xfrm>
            <a:off x="8190962" y="5498162"/>
            <a:ext cx="998310" cy="378055"/>
            <a:chOff x="9247256" y="1122431"/>
            <a:chExt cx="2129658" cy="796820"/>
          </a:xfrm>
        </p:grpSpPr>
        <p:grpSp>
          <p:nvGrpSpPr>
            <p:cNvPr id="2057" name="Group 2056">
              <a:extLst>
                <a:ext uri="{FF2B5EF4-FFF2-40B4-BE49-F238E27FC236}">
                  <a16:creationId xmlns:a16="http://schemas.microsoft.com/office/drawing/2014/main" id="{8AD6236F-1409-1CAB-E790-FB2347F61072}"/>
                </a:ext>
              </a:extLst>
            </p:cNvPr>
            <p:cNvGrpSpPr/>
            <p:nvPr/>
          </p:nvGrpSpPr>
          <p:grpSpPr>
            <a:xfrm>
              <a:off x="9247256" y="1122431"/>
              <a:ext cx="2129658" cy="796820"/>
              <a:chOff x="9247256" y="1122431"/>
              <a:chExt cx="2129658" cy="796820"/>
            </a:xfrm>
          </p:grpSpPr>
          <p:sp>
            <p:nvSpPr>
              <p:cNvPr id="2059" name="Isosceles Triangle 2058">
                <a:extLst>
                  <a:ext uri="{FF2B5EF4-FFF2-40B4-BE49-F238E27FC236}">
                    <a16:creationId xmlns:a16="http://schemas.microsoft.com/office/drawing/2014/main" id="{5FC435F1-AEAA-DA42-123B-BCB59B133EBA}"/>
                  </a:ext>
                </a:extLst>
              </p:cNvPr>
              <p:cNvSpPr/>
              <p:nvPr/>
            </p:nvSpPr>
            <p:spPr>
              <a:xfrm>
                <a:off x="9925120" y="1424330"/>
                <a:ext cx="305843" cy="302607"/>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60" name="Isosceles Triangle 2059">
                <a:extLst>
                  <a:ext uri="{FF2B5EF4-FFF2-40B4-BE49-F238E27FC236}">
                    <a16:creationId xmlns:a16="http://schemas.microsoft.com/office/drawing/2014/main" id="{29088479-0D94-D169-07D6-BE447BF67D05}"/>
                  </a:ext>
                </a:extLst>
              </p:cNvPr>
              <p:cNvSpPr/>
              <p:nvPr/>
            </p:nvSpPr>
            <p:spPr>
              <a:xfrm>
                <a:off x="9247256" y="1616644"/>
                <a:ext cx="305843" cy="302607"/>
              </a:xfrm>
              <a:prstGeom prst="triangle">
                <a:avLst/>
              </a:prstGeom>
              <a:solidFill>
                <a:srgbClr val="FF0000">
                  <a:alpha val="4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61" name="Isosceles Triangle 2060">
                <a:extLst>
                  <a:ext uri="{FF2B5EF4-FFF2-40B4-BE49-F238E27FC236}">
                    <a16:creationId xmlns:a16="http://schemas.microsoft.com/office/drawing/2014/main" id="{885D8E91-54A4-1F86-CB67-3B024C862778}"/>
                  </a:ext>
                </a:extLst>
              </p:cNvPr>
              <p:cNvSpPr/>
              <p:nvPr/>
            </p:nvSpPr>
            <p:spPr>
              <a:xfrm>
                <a:off x="11071071" y="1273380"/>
                <a:ext cx="305843" cy="302607"/>
              </a:xfrm>
              <a:prstGeom prst="triangle">
                <a:avLst/>
              </a:prstGeom>
              <a:solidFill>
                <a:srgbClr val="0066FF">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62" name="Oval 2061">
                <a:extLst>
                  <a:ext uri="{FF2B5EF4-FFF2-40B4-BE49-F238E27FC236}">
                    <a16:creationId xmlns:a16="http://schemas.microsoft.com/office/drawing/2014/main" id="{8A934C2D-6382-0A20-7C7C-094E2B11A850}"/>
                  </a:ext>
                </a:extLst>
              </p:cNvPr>
              <p:cNvSpPr/>
              <p:nvPr/>
            </p:nvSpPr>
            <p:spPr>
              <a:xfrm>
                <a:off x="10474628" y="1122431"/>
                <a:ext cx="305843" cy="30189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063" name="Straight Arrow Connector 2062">
                <a:extLst>
                  <a:ext uri="{FF2B5EF4-FFF2-40B4-BE49-F238E27FC236}">
                    <a16:creationId xmlns:a16="http://schemas.microsoft.com/office/drawing/2014/main" id="{BBBAAAAE-F632-73D3-4082-C5C8A1987080}"/>
                  </a:ext>
                </a:extLst>
              </p:cNvPr>
              <p:cNvCxnSpPr>
                <a:cxnSpLocks/>
                <a:stCxn id="2059" idx="2"/>
                <a:endCxn id="2060" idx="5"/>
              </p:cNvCxnSpPr>
              <p:nvPr/>
            </p:nvCxnSpPr>
            <p:spPr>
              <a:xfrm flipH="1">
                <a:off x="9476638" y="1726937"/>
                <a:ext cx="448482" cy="41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64" name="Straight Arrow Connector 2063">
                <a:extLst>
                  <a:ext uri="{FF2B5EF4-FFF2-40B4-BE49-F238E27FC236}">
                    <a16:creationId xmlns:a16="http://schemas.microsoft.com/office/drawing/2014/main" id="{BBD2D8F5-D59C-F786-D817-5D80388AC726}"/>
                  </a:ext>
                </a:extLst>
              </p:cNvPr>
              <p:cNvCxnSpPr>
                <a:cxnSpLocks/>
                <a:stCxn id="2059" idx="5"/>
                <a:endCxn id="2062" idx="3"/>
              </p:cNvCxnSpPr>
              <p:nvPr/>
            </p:nvCxnSpPr>
            <p:spPr>
              <a:xfrm flipV="1">
                <a:off x="10154502" y="1380118"/>
                <a:ext cx="364916" cy="1955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9F045EB2-1ED0-E5AA-2498-10E138D8D91B}"/>
                  </a:ext>
                </a:extLst>
              </p:cNvPr>
              <p:cNvCxnSpPr>
                <a:cxnSpLocks/>
                <a:stCxn id="2062" idx="6"/>
                <a:endCxn id="2061" idx="1"/>
              </p:cNvCxnSpPr>
              <p:nvPr/>
            </p:nvCxnSpPr>
            <p:spPr>
              <a:xfrm>
                <a:off x="10780471" y="1273381"/>
                <a:ext cx="367061" cy="151303"/>
              </a:xfrm>
              <a:prstGeom prst="straightConnector1">
                <a:avLst/>
              </a:prstGeom>
              <a:ln>
                <a:solidFill>
                  <a:srgbClr val="5B5BE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66" name="Oval 2065">
                <a:extLst>
                  <a:ext uri="{FF2B5EF4-FFF2-40B4-BE49-F238E27FC236}">
                    <a16:creationId xmlns:a16="http://schemas.microsoft.com/office/drawing/2014/main" id="{49F89F9F-8F74-8FC3-4E27-4760A927AF71}"/>
                  </a:ext>
                </a:extLst>
              </p:cNvPr>
              <p:cNvSpPr/>
              <p:nvPr/>
            </p:nvSpPr>
            <p:spPr>
              <a:xfrm>
                <a:off x="9789759" y="1372831"/>
                <a:ext cx="529630" cy="516072"/>
              </a:xfrm>
              <a:prstGeom prst="ellipse">
                <a:avLst/>
              </a:prstGeom>
              <a:noFill/>
              <a:ln w="50800">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cxnSp>
          <p:nvCxnSpPr>
            <p:cNvPr id="2058" name="Straight Arrow Connector 2057">
              <a:extLst>
                <a:ext uri="{FF2B5EF4-FFF2-40B4-BE49-F238E27FC236}">
                  <a16:creationId xmlns:a16="http://schemas.microsoft.com/office/drawing/2014/main" id="{D0C89B5C-263D-8C12-4D78-957716814EBC}"/>
                </a:ext>
              </a:extLst>
            </p:cNvPr>
            <p:cNvCxnSpPr>
              <a:cxnSpLocks/>
              <a:stCxn id="2059" idx="4"/>
              <a:endCxn id="2061" idx="2"/>
            </p:cNvCxnSpPr>
            <p:nvPr/>
          </p:nvCxnSpPr>
          <p:spPr>
            <a:xfrm flipV="1">
              <a:off x="10230963" y="1575987"/>
              <a:ext cx="840108" cy="150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67" name="Oval 2066">
            <a:extLst>
              <a:ext uri="{FF2B5EF4-FFF2-40B4-BE49-F238E27FC236}">
                <a16:creationId xmlns:a16="http://schemas.microsoft.com/office/drawing/2014/main" id="{C54246FC-2B6B-EAA9-3E9C-F0B5DBEC7879}"/>
              </a:ext>
            </a:extLst>
          </p:cNvPr>
          <p:cNvSpPr/>
          <p:nvPr/>
        </p:nvSpPr>
        <p:spPr>
          <a:xfrm>
            <a:off x="9074972" y="5279325"/>
            <a:ext cx="248272" cy="244853"/>
          </a:xfrm>
          <a:prstGeom prst="ellipse">
            <a:avLst/>
          </a:prstGeom>
          <a:noFill/>
          <a:ln w="50800">
            <a:solidFill>
              <a:srgbClr val="FFC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68" name="Oval 2067">
            <a:extLst>
              <a:ext uri="{FF2B5EF4-FFF2-40B4-BE49-F238E27FC236}">
                <a16:creationId xmlns:a16="http://schemas.microsoft.com/office/drawing/2014/main" id="{12C089F3-60A5-ED1C-D4A5-5CBA845D3A2B}"/>
              </a:ext>
            </a:extLst>
          </p:cNvPr>
          <p:cNvSpPr/>
          <p:nvPr/>
        </p:nvSpPr>
        <p:spPr>
          <a:xfrm>
            <a:off x="9262068" y="5708381"/>
            <a:ext cx="248272" cy="244853"/>
          </a:xfrm>
          <a:prstGeom prst="ellipse">
            <a:avLst/>
          </a:prstGeom>
          <a:noFill/>
          <a:ln w="50800">
            <a:solidFill>
              <a:srgbClr val="FFC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632D943-12F2-5D7A-E77F-DF90554D22A5}"/>
              </a:ext>
            </a:extLst>
          </p:cNvPr>
          <p:cNvSpPr/>
          <p:nvPr/>
        </p:nvSpPr>
        <p:spPr>
          <a:xfrm>
            <a:off x="3267725" y="4032963"/>
            <a:ext cx="3492382" cy="45719"/>
          </a:xfrm>
          <a:prstGeom prst="rect">
            <a:avLst/>
          </a:prstGeom>
          <a:solidFill>
            <a:srgbClr val="BFD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CF01393-1EAD-0BD4-32FE-96B502580CDC}"/>
              </a:ext>
            </a:extLst>
          </p:cNvPr>
          <p:cNvSpPr txBox="1"/>
          <p:nvPr/>
        </p:nvSpPr>
        <p:spPr>
          <a:xfrm>
            <a:off x="5143511" y="6151297"/>
            <a:ext cx="5080553" cy="646331"/>
          </a:xfrm>
          <a:prstGeom prst="rect">
            <a:avLst/>
          </a:prstGeom>
          <a:noFill/>
        </p:spPr>
        <p:txBody>
          <a:bodyPr wrap="square">
            <a:spAutoFit/>
          </a:bodyPr>
          <a:lstStyle/>
          <a:p>
            <a:r>
              <a:rPr lang="en-US" sz="1200" b="1" u="sng" dirty="0">
                <a:solidFill>
                  <a:srgbClr val="FFC000"/>
                </a:solidFill>
                <a:latin typeface="Arial" panose="020B0604020202020204" pitchFamily="34" charset="0"/>
                <a:cs typeface="Arial" panose="020B0604020202020204" pitchFamily="34" charset="0"/>
              </a:rPr>
              <a:t>Non-targets</a:t>
            </a:r>
            <a:r>
              <a:rPr lang="en-US" sz="1200" dirty="0">
                <a:latin typeface="Arial" panose="020B0604020202020204" pitchFamily="34" charset="0"/>
                <a:cs typeface="Arial" panose="020B0604020202020204" pitchFamily="34" charset="0"/>
              </a:rPr>
              <a:t>: Randomly chosen from regions with blood vessels across 3 recording planes, 30 µm away from all detected cells, 50 µm away between each non-targets.  </a:t>
            </a:r>
            <a:endParaRPr lang="en-US" sz="1200" dirty="0"/>
          </a:p>
        </p:txBody>
      </p:sp>
    </p:spTree>
    <p:extLst>
      <p:ext uri="{BB962C8B-B14F-4D97-AF65-F5344CB8AC3E}">
        <p14:creationId xmlns:p14="http://schemas.microsoft.com/office/powerpoint/2010/main" val="3279005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3682482" y="268040"/>
            <a:ext cx="7353014" cy="600069"/>
          </a:xfrm>
        </p:spPr>
        <p:txBody>
          <a:bodyPr>
            <a:normAutofit fontScale="90000"/>
          </a:bodyPr>
          <a:lstStyle/>
          <a:p>
            <a:r>
              <a:rPr lang="en-US" sz="4400" spc="-50" dirty="0">
                <a:solidFill>
                  <a:srgbClr val="01204E"/>
                </a:solidFill>
                <a:effectLst/>
                <a:ea typeface="Times New Roman" panose="02020603050405020304" pitchFamily="18" charset="0"/>
              </a:rPr>
              <a:t>Two Parts of SLM</a:t>
            </a:r>
            <a:endParaRPr lang="en-US" dirty="0"/>
          </a:p>
        </p:txBody>
      </p:sp>
      <p:pic>
        <p:nvPicPr>
          <p:cNvPr id="6148" name="Picture 4">
            <a:extLst>
              <a:ext uri="{FF2B5EF4-FFF2-40B4-BE49-F238E27FC236}">
                <a16:creationId xmlns:a16="http://schemas.microsoft.com/office/drawing/2014/main" id="{DA1155B9-217C-C546-48FC-3F8B5C50CA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1" t="77645" r="63517"/>
          <a:stretch/>
        </p:blipFill>
        <p:spPr bwMode="auto">
          <a:xfrm>
            <a:off x="619349" y="3683913"/>
            <a:ext cx="1742301" cy="10064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C9CFF-6C72-CAF8-A265-F871BC9094F4}"/>
              </a:ext>
            </a:extLst>
          </p:cNvPr>
          <p:cNvSpPr txBox="1"/>
          <p:nvPr/>
        </p:nvSpPr>
        <p:spPr>
          <a:xfrm>
            <a:off x="62863" y="2594034"/>
            <a:ext cx="3214117" cy="830997"/>
          </a:xfrm>
          <a:prstGeom prst="rect">
            <a:avLst/>
          </a:prstGeom>
          <a:noFill/>
        </p:spPr>
        <p:txBody>
          <a:bodyPr wrap="square">
            <a:spAutoFit/>
          </a:bodyPr>
          <a:lstStyle/>
          <a:p>
            <a:r>
              <a:rPr lang="en-US" sz="2400" spc="-5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Spatial Light Modulation (SLM)</a:t>
            </a:r>
            <a:endParaRPr lang="en-US" sz="2400" dirty="0">
              <a:solidFill>
                <a:srgbClr val="C00000"/>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3218280F-B494-AD60-21B8-9339DFD2D35F}"/>
              </a:ext>
            </a:extLst>
          </p:cNvPr>
          <p:cNvSpPr/>
          <p:nvPr/>
        </p:nvSpPr>
        <p:spPr>
          <a:xfrm>
            <a:off x="2922675" y="3273058"/>
            <a:ext cx="282872" cy="28141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538C7703-7517-44FD-8CA0-D8D0C3285F1D}"/>
              </a:ext>
            </a:extLst>
          </p:cNvPr>
          <p:cNvSpPr/>
          <p:nvPr/>
        </p:nvSpPr>
        <p:spPr>
          <a:xfrm>
            <a:off x="3991881" y="2266771"/>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112070F5-0284-9AC5-D59B-3655EE272E64}"/>
              </a:ext>
            </a:extLst>
          </p:cNvPr>
          <p:cNvSpPr/>
          <p:nvPr/>
        </p:nvSpPr>
        <p:spPr>
          <a:xfrm>
            <a:off x="3991881" y="459980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0" name="Connector: Curved 9">
            <a:extLst>
              <a:ext uri="{FF2B5EF4-FFF2-40B4-BE49-F238E27FC236}">
                <a16:creationId xmlns:a16="http://schemas.microsoft.com/office/drawing/2014/main" id="{8BE65AE3-9128-9150-B51E-AEEBB967C73D}"/>
              </a:ext>
            </a:extLst>
          </p:cNvPr>
          <p:cNvCxnSpPr>
            <a:cxnSpLocks/>
            <a:stCxn id="6" idx="6"/>
            <a:endCxn id="8" idx="2"/>
          </p:cNvCxnSpPr>
          <p:nvPr/>
        </p:nvCxnSpPr>
        <p:spPr>
          <a:xfrm>
            <a:off x="3205547" y="3413765"/>
            <a:ext cx="786334" cy="1326744"/>
          </a:xfrm>
          <a:prstGeom prst="curvedConnector3">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CF1AD6ED-E7DB-282A-1F01-1614E6819237}"/>
              </a:ext>
            </a:extLst>
          </p:cNvPr>
          <p:cNvCxnSpPr>
            <a:cxnSpLocks/>
            <a:stCxn id="6" idx="6"/>
            <a:endCxn id="7" idx="2"/>
          </p:cNvCxnSpPr>
          <p:nvPr/>
        </p:nvCxnSpPr>
        <p:spPr>
          <a:xfrm flipV="1">
            <a:off x="3205547" y="2407478"/>
            <a:ext cx="786334" cy="1006287"/>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2BAE0DD-E998-0F78-BC3B-8C1CD0D4A865}"/>
              </a:ext>
            </a:extLst>
          </p:cNvPr>
          <p:cNvSpPr txBox="1"/>
          <p:nvPr/>
        </p:nvSpPr>
        <p:spPr>
          <a:xfrm>
            <a:off x="4588685" y="2165418"/>
            <a:ext cx="3663821" cy="461665"/>
          </a:xfrm>
          <a:prstGeom prst="rect">
            <a:avLst/>
          </a:prstGeom>
          <a:noFill/>
        </p:spPr>
        <p:txBody>
          <a:bodyPr wrap="square">
            <a:spAutoFit/>
          </a:bodyPr>
          <a:lstStyle/>
          <a:p>
            <a:r>
              <a:rPr lang="en-US" sz="2400" spc="-50" dirty="0">
                <a:effectLst/>
                <a:latin typeface="Arial" panose="020B0604020202020204" pitchFamily="34" charset="0"/>
                <a:ea typeface="Times New Roman" panose="02020603050405020304" pitchFamily="18" charset="0"/>
                <a:cs typeface="Arial" panose="020B0604020202020204" pitchFamily="34" charset="0"/>
              </a:rPr>
              <a:t>Engineering</a:t>
            </a:r>
            <a:endParaRPr lang="en-US" sz="24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145F33D-7C38-DEBB-A92F-4916C26DD3AB}"/>
              </a:ext>
            </a:extLst>
          </p:cNvPr>
          <p:cNvSpPr txBox="1"/>
          <p:nvPr/>
        </p:nvSpPr>
        <p:spPr>
          <a:xfrm>
            <a:off x="4588685" y="4509676"/>
            <a:ext cx="3663821" cy="461665"/>
          </a:xfrm>
          <a:prstGeom prst="rect">
            <a:avLst/>
          </a:prstGeom>
          <a:noFill/>
        </p:spPr>
        <p:txBody>
          <a:bodyPr wrap="square">
            <a:spAutoFit/>
          </a:bodyPr>
          <a:lstStyle/>
          <a:p>
            <a:r>
              <a:rPr lang="en-US" sz="2400" spc="-50" dirty="0">
                <a:solidFill>
                  <a:srgbClr val="FFC000"/>
                </a:solidFill>
                <a:effectLst/>
                <a:latin typeface="Arial" panose="020B0604020202020204" pitchFamily="34" charset="0"/>
                <a:ea typeface="Times New Roman" panose="02020603050405020304" pitchFamily="18" charset="0"/>
                <a:cs typeface="Arial" panose="020B0604020202020204" pitchFamily="34" charset="0"/>
              </a:rPr>
              <a:t>Biology</a:t>
            </a:r>
            <a:endParaRPr lang="en-US" sz="2400" dirty="0">
              <a:solidFill>
                <a:srgbClr val="FFC000"/>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6E12A010-C638-B79D-C8AB-0E256653275A}"/>
              </a:ext>
            </a:extLst>
          </p:cNvPr>
          <p:cNvSpPr/>
          <p:nvPr/>
        </p:nvSpPr>
        <p:spPr>
          <a:xfrm>
            <a:off x="6348230" y="1731102"/>
            <a:ext cx="4427215" cy="1611712"/>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Using 2PPlus from Bruker, establish a workflow to stimulate cell assemblies with specific characteristics (function, or network properties)</a:t>
            </a:r>
          </a:p>
        </p:txBody>
      </p:sp>
      <p:sp>
        <p:nvSpPr>
          <p:cNvPr id="21" name="Rectangle: Rounded Corners 20">
            <a:extLst>
              <a:ext uri="{FF2B5EF4-FFF2-40B4-BE49-F238E27FC236}">
                <a16:creationId xmlns:a16="http://schemas.microsoft.com/office/drawing/2014/main" id="{F8532413-52AD-6398-2D9D-B80A47D78884}"/>
              </a:ext>
            </a:extLst>
          </p:cNvPr>
          <p:cNvSpPr/>
          <p:nvPr/>
        </p:nvSpPr>
        <p:spPr>
          <a:xfrm>
            <a:off x="6394280" y="4426296"/>
            <a:ext cx="4427216" cy="1611712"/>
          </a:xfrm>
          <a:prstGeom prst="roundRect">
            <a:avLst/>
          </a:prstGeom>
          <a:solidFill>
            <a:schemeClr val="bg2">
              <a:lumMod val="90000"/>
            </a:schemeClr>
          </a:solidFill>
          <a:ln w="666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Find the most suitable opto-genetics strategy (cell type interested, animal model, virus, et al)</a:t>
            </a:r>
          </a:p>
        </p:txBody>
      </p:sp>
      <p:pic>
        <p:nvPicPr>
          <p:cNvPr id="1028" name="Picture 4" descr="Stick figure man and a hole on the floor. Vector illustrations of a person  fall into, climbing out, look into, go inside, jump over, and cover a hole  Stock Vector Image &amp;">
            <a:extLst>
              <a:ext uri="{FF2B5EF4-FFF2-40B4-BE49-F238E27FC236}">
                <a16:creationId xmlns:a16="http://schemas.microsoft.com/office/drawing/2014/main" id="{CFD948AD-D9A2-46D3-9E98-963460AEB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972" t="32267" r="2496" b="40969"/>
          <a:stretch/>
        </p:blipFill>
        <p:spPr bwMode="auto">
          <a:xfrm>
            <a:off x="9162590" y="949350"/>
            <a:ext cx="1090928" cy="7447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tick figure man and a hole on the floor. Vector illustrations of a person  fall into, climbing out, look into, go inside, jump over, and cover a hole  Stock Vector Image &amp;">
            <a:extLst>
              <a:ext uri="{FF2B5EF4-FFF2-40B4-BE49-F238E27FC236}">
                <a16:creationId xmlns:a16="http://schemas.microsoft.com/office/drawing/2014/main" id="{A85573A8-A6D7-865C-E887-C859E6DBC5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674" t="10865" r="2922" b="71581"/>
          <a:stretch/>
        </p:blipFill>
        <p:spPr bwMode="auto">
          <a:xfrm>
            <a:off x="9343434" y="3832888"/>
            <a:ext cx="729240" cy="488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2261544" y="264205"/>
            <a:ext cx="7353014" cy="600069"/>
          </a:xfrm>
        </p:spPr>
        <p:txBody>
          <a:bodyPr>
            <a:normAutofit fontScale="90000"/>
          </a:bodyPr>
          <a:lstStyle/>
          <a:p>
            <a:pPr algn="ctr"/>
            <a:r>
              <a:rPr lang="en-US" sz="4400" spc="-50" dirty="0">
                <a:solidFill>
                  <a:srgbClr val="01204E"/>
                </a:solidFill>
                <a:effectLst/>
                <a:latin typeface="Times New Roman" panose="02020603050405020304" pitchFamily="18" charset="0"/>
                <a:ea typeface="Times New Roman" panose="02020603050405020304" pitchFamily="18" charset="0"/>
                <a:cs typeface="Times New Roman" panose="02020603050405020304" pitchFamily="18" charset="0"/>
              </a:rPr>
              <a:t>Main Aims </a:t>
            </a:r>
            <a:r>
              <a:rPr lang="en-US" sz="4400" spc="-50" dirty="0">
                <a:solidFill>
                  <a:srgbClr val="01204E"/>
                </a:solidFill>
                <a:effectLst/>
                <a:ea typeface="Times New Roman" panose="02020603050405020304" pitchFamily="18" charset="0"/>
              </a:rPr>
              <a:t>in</a:t>
            </a:r>
            <a:r>
              <a:rPr lang="en-US" sz="4400" spc="-50" dirty="0">
                <a:solidFill>
                  <a:srgbClr val="01204E"/>
                </a:solidFill>
                <a:effectLst/>
                <a:latin typeface="Times New Roman" panose="02020603050405020304" pitchFamily="18" charset="0"/>
                <a:ea typeface="Times New Roman" panose="02020603050405020304" pitchFamily="18" charset="0"/>
                <a:cs typeface="Times New Roman" panose="02020603050405020304" pitchFamily="18" charset="0"/>
              </a:rPr>
              <a:t> Biology Part of SLM</a:t>
            </a:r>
            <a:endParaRPr lang="en-US"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74CB5E70-7C99-C313-D709-029D9B3F0FF5}"/>
              </a:ext>
            </a:extLst>
          </p:cNvPr>
          <p:cNvSpPr/>
          <p:nvPr/>
        </p:nvSpPr>
        <p:spPr>
          <a:xfrm>
            <a:off x="2561076" y="1770484"/>
            <a:ext cx="7644062"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Arial" panose="020B0604020202020204" pitchFamily="34" charset="0"/>
                <a:cs typeface="Arial" panose="020B0604020202020204" pitchFamily="34" charset="0"/>
              </a:rPr>
              <a:t>Cell Targets</a:t>
            </a:r>
            <a:r>
              <a:rPr lang="en-US" dirty="0">
                <a:solidFill>
                  <a:schemeClr val="tx1"/>
                </a:solidFill>
                <a:latin typeface="Arial" panose="020B0604020202020204" pitchFamily="34" charset="0"/>
                <a:cs typeface="Arial" panose="020B0604020202020204" pitchFamily="34" charset="0"/>
              </a:rPr>
              <a:t>: Excitatory Cells in Primary Somatosensory Cortex (L2/3) </a:t>
            </a:r>
          </a:p>
        </p:txBody>
      </p:sp>
      <p:sp>
        <p:nvSpPr>
          <p:cNvPr id="9" name="Oval 8">
            <a:extLst>
              <a:ext uri="{FF2B5EF4-FFF2-40B4-BE49-F238E27FC236}">
                <a16:creationId xmlns:a16="http://schemas.microsoft.com/office/drawing/2014/main" id="{DCA19ED2-4116-0780-8262-510C038803E5}"/>
              </a:ext>
            </a:extLst>
          </p:cNvPr>
          <p:cNvSpPr/>
          <p:nvPr/>
        </p:nvSpPr>
        <p:spPr>
          <a:xfrm>
            <a:off x="1350434" y="3042814"/>
            <a:ext cx="282872" cy="28141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33C377E-1BA2-9499-CCE5-BB8D21D49A3E}"/>
              </a:ext>
            </a:extLst>
          </p:cNvPr>
          <p:cNvSpPr/>
          <p:nvPr/>
        </p:nvSpPr>
        <p:spPr>
          <a:xfrm>
            <a:off x="2419640" y="2036527"/>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967CCDF2-AA96-7A8B-2597-25391B1119F6}"/>
              </a:ext>
            </a:extLst>
          </p:cNvPr>
          <p:cNvSpPr/>
          <p:nvPr/>
        </p:nvSpPr>
        <p:spPr>
          <a:xfrm>
            <a:off x="2419640" y="4369558"/>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4" name="Connector: Curved 13">
            <a:extLst>
              <a:ext uri="{FF2B5EF4-FFF2-40B4-BE49-F238E27FC236}">
                <a16:creationId xmlns:a16="http://schemas.microsoft.com/office/drawing/2014/main" id="{407C2F52-84AF-AD6F-28C4-CE5CEEDAF360}"/>
              </a:ext>
            </a:extLst>
          </p:cNvPr>
          <p:cNvCxnSpPr>
            <a:cxnSpLocks/>
            <a:stCxn id="9" idx="6"/>
            <a:endCxn id="13" idx="2"/>
          </p:cNvCxnSpPr>
          <p:nvPr/>
        </p:nvCxnSpPr>
        <p:spPr>
          <a:xfrm>
            <a:off x="1633306" y="3183521"/>
            <a:ext cx="786334" cy="1326744"/>
          </a:xfrm>
          <a:prstGeom prst="curvedConnector3">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AAE6ABED-4FD7-086B-4650-0C040A0E4B64}"/>
              </a:ext>
            </a:extLst>
          </p:cNvPr>
          <p:cNvCxnSpPr>
            <a:cxnSpLocks/>
            <a:stCxn id="9" idx="6"/>
            <a:endCxn id="11" idx="2"/>
          </p:cNvCxnSpPr>
          <p:nvPr/>
        </p:nvCxnSpPr>
        <p:spPr>
          <a:xfrm flipV="1">
            <a:off x="1633306" y="2177234"/>
            <a:ext cx="786334" cy="1006287"/>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B9A7E80-4A3A-910E-F8CA-19EA8A07FFE5}"/>
              </a:ext>
            </a:extLst>
          </p:cNvPr>
          <p:cNvSpPr/>
          <p:nvPr/>
        </p:nvSpPr>
        <p:spPr>
          <a:xfrm>
            <a:off x="2561076" y="4087723"/>
            <a:ext cx="1119561"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Arial" panose="020B0604020202020204" pitchFamily="34" charset="0"/>
                <a:cs typeface="Arial" panose="020B0604020202020204" pitchFamily="34" charset="0"/>
              </a:rPr>
              <a:t>Aims </a:t>
            </a:r>
            <a:r>
              <a:rPr lang="en-US"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4532408" y="331072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4532408" y="5222907"/>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4532408" y="457836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4532408" y="3959398"/>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3680637" y="3451433"/>
            <a:ext cx="851771" cy="988725"/>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4815280" y="3203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High signal quality (Calcium signals)</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4815280" y="3874334"/>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Large population of cells (Calcium signals)  </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4815280" y="4510265"/>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Considerable population of SLM target cells (Opto-genetics)  </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4815280" y="5144702"/>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Low and controllable ‘cross-talk’ issue.</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3680637" y="4100105"/>
            <a:ext cx="851771" cy="340053"/>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4815280" y="5724856"/>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Affordability (Animal, surgery, delay-time)</a:t>
            </a:r>
          </a:p>
        </p:txBody>
      </p:sp>
      <p:sp>
        <p:nvSpPr>
          <p:cNvPr id="6150" name="Oval 6149">
            <a:extLst>
              <a:ext uri="{FF2B5EF4-FFF2-40B4-BE49-F238E27FC236}">
                <a16:creationId xmlns:a16="http://schemas.microsoft.com/office/drawing/2014/main" id="{4532782F-57CF-DDE8-5E78-D9AEEF785043}"/>
              </a:ext>
            </a:extLst>
          </p:cNvPr>
          <p:cNvSpPr/>
          <p:nvPr/>
        </p:nvSpPr>
        <p:spPr>
          <a:xfrm>
            <a:off x="4532408" y="5809919"/>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3680637" y="4440158"/>
            <a:ext cx="851771" cy="27891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3680637" y="4440158"/>
            <a:ext cx="851771" cy="923456"/>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3680637" y="4440158"/>
            <a:ext cx="851771" cy="151046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325EE79-BD75-447E-3AB9-0A00C93C3EF1}"/>
              </a:ext>
            </a:extLst>
          </p:cNvPr>
          <p:cNvSpPr txBox="1"/>
          <p:nvPr/>
        </p:nvSpPr>
        <p:spPr>
          <a:xfrm>
            <a:off x="705536" y="2998855"/>
            <a:ext cx="786334" cy="369332"/>
          </a:xfrm>
          <a:prstGeom prst="rect">
            <a:avLst/>
          </a:prstGeom>
          <a:noFill/>
        </p:spPr>
        <p:txBody>
          <a:bodyPr wrap="square">
            <a:spAutoFit/>
          </a:bodyPr>
          <a:lstStyle/>
          <a:p>
            <a:r>
              <a:rPr lang="en-US" sz="1800" spc="-50" dirty="0">
                <a:solidFill>
                  <a:srgbClr val="C00000"/>
                </a:solidFill>
                <a:effectLst/>
                <a:latin typeface="Arial" panose="020B0604020202020204" pitchFamily="34" charset="0"/>
                <a:ea typeface="Times New Roman" panose="02020603050405020304" pitchFamily="18" charset="0"/>
                <a:cs typeface="Arial" panose="020B0604020202020204" pitchFamily="34" charset="0"/>
              </a:rPr>
              <a:t>SLM</a:t>
            </a:r>
            <a:endParaRPr lang="en-US" dirty="0"/>
          </a:p>
        </p:txBody>
      </p:sp>
    </p:spTree>
    <p:extLst>
      <p:ext uri="{BB962C8B-B14F-4D97-AF65-F5344CB8AC3E}">
        <p14:creationId xmlns:p14="http://schemas.microsoft.com/office/powerpoint/2010/main" val="318566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D2A71B-382C-6A9B-AE11-F9F7F9E99A81}"/>
              </a:ext>
            </a:extLst>
          </p:cNvPr>
          <p:cNvSpPr/>
          <p:nvPr/>
        </p:nvSpPr>
        <p:spPr>
          <a:xfrm rot="5400000">
            <a:off x="6771690" y="761224"/>
            <a:ext cx="1491345" cy="2121159"/>
          </a:xfrm>
          <a:prstGeom prst="roundRect">
            <a:avLst/>
          </a:prstGeom>
          <a:gradFill flip="none" rotWithShape="1">
            <a:gsLst>
              <a:gs pos="0">
                <a:srgbClr val="FFC000"/>
              </a:gs>
              <a:gs pos="28000">
                <a:srgbClr val="FFC000">
                  <a:alpha val="50000"/>
                </a:srgbClr>
              </a:gs>
              <a:gs pos="66000">
                <a:srgbClr val="FFC000">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182" name="Table 6181">
            <a:extLst>
              <a:ext uri="{FF2B5EF4-FFF2-40B4-BE49-F238E27FC236}">
                <a16:creationId xmlns:a16="http://schemas.microsoft.com/office/drawing/2014/main" id="{A89609DE-1502-099A-6834-F8EF79CA0DA5}"/>
              </a:ext>
            </a:extLst>
          </p:cNvPr>
          <p:cNvGraphicFramePr>
            <a:graphicFrameLocks noGrp="1"/>
          </p:cNvGraphicFramePr>
          <p:nvPr>
            <p:extLst>
              <p:ext uri="{D42A27DB-BD31-4B8C-83A1-F6EECF244321}">
                <p14:modId xmlns:p14="http://schemas.microsoft.com/office/powerpoint/2010/main" val="2062942274"/>
              </p:ext>
            </p:extLst>
          </p:nvPr>
        </p:nvGraphicFramePr>
        <p:xfrm>
          <a:off x="2261543" y="1699749"/>
          <a:ext cx="8648396" cy="3604960"/>
        </p:xfrm>
        <a:graphic>
          <a:graphicData uri="http://schemas.openxmlformats.org/drawingml/2006/table">
            <a:tbl>
              <a:tblPr firstRow="1" bandRow="1">
                <a:tableStyleId>{5C22544A-7EE6-4342-B048-85BDC9FD1C3A}</a:tableStyleId>
              </a:tblPr>
              <a:tblGrid>
                <a:gridCol w="1902594">
                  <a:extLst>
                    <a:ext uri="{9D8B030D-6E8A-4147-A177-3AD203B41FA5}">
                      <a16:colId xmlns:a16="http://schemas.microsoft.com/office/drawing/2014/main" val="3719688331"/>
                    </a:ext>
                  </a:extLst>
                </a:gridCol>
                <a:gridCol w="2292646">
                  <a:extLst>
                    <a:ext uri="{9D8B030D-6E8A-4147-A177-3AD203B41FA5}">
                      <a16:colId xmlns:a16="http://schemas.microsoft.com/office/drawing/2014/main" val="1907406057"/>
                    </a:ext>
                  </a:extLst>
                </a:gridCol>
                <a:gridCol w="2114938">
                  <a:extLst>
                    <a:ext uri="{9D8B030D-6E8A-4147-A177-3AD203B41FA5}">
                      <a16:colId xmlns:a16="http://schemas.microsoft.com/office/drawing/2014/main" val="3803807165"/>
                    </a:ext>
                  </a:extLst>
                </a:gridCol>
                <a:gridCol w="2338218">
                  <a:extLst>
                    <a:ext uri="{9D8B030D-6E8A-4147-A177-3AD203B41FA5}">
                      <a16:colId xmlns:a16="http://schemas.microsoft.com/office/drawing/2014/main" val="329330623"/>
                    </a:ext>
                  </a:extLst>
                </a:gridCol>
              </a:tblGrid>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latin typeface="Arial" panose="020B0604020202020204" pitchFamily="34" charset="0"/>
                          <a:cs typeface="Arial" panose="020B0604020202020204" pitchFamily="34" charset="0"/>
                        </a:rPr>
                        <a:t>vGluT1-Ai203</a:t>
                      </a:r>
                    </a:p>
                    <a:p>
                      <a:pPr algn="ctr"/>
                      <a:r>
                        <a:rPr lang="en-US" sz="1200" dirty="0">
                          <a:solidFill>
                            <a:schemeClr val="tx1"/>
                          </a:solidFill>
                          <a:latin typeface="Arial" panose="020B0604020202020204" pitchFamily="34" charset="0"/>
                          <a:cs typeface="Arial" panose="020B0604020202020204" pitchFamily="34" charset="0"/>
                        </a:rPr>
                        <a:t>(n = 2)</a:t>
                      </a:r>
                      <a:endParaRPr lang="en-US"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GCamp6s-CamKII</a:t>
                      </a:r>
                    </a:p>
                    <a:p>
                      <a:pPr algn="ctr"/>
                      <a:r>
                        <a:rPr lang="en-US" sz="1200" dirty="0">
                          <a:solidFill>
                            <a:schemeClr val="tx1"/>
                          </a:solidFill>
                          <a:latin typeface="Arial" panose="020B0604020202020204" pitchFamily="34" charset="0"/>
                          <a:cs typeface="Arial" panose="020B0604020202020204" pitchFamily="34" charset="0"/>
                        </a:rPr>
                        <a:t>(n =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cs typeface="Arial" panose="020B0604020202020204" pitchFamily="34" charset="0"/>
                        </a:rPr>
                        <a:t>Emx1.Cre-Ai96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(n = 1)</a:t>
                      </a:r>
                    </a:p>
                    <a:p>
                      <a:pPr algn="ctr"/>
                      <a:endParaRPr lang="en-U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7443727"/>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19133"/>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9148680"/>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5211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997234"/>
                  </a:ext>
                </a:extLst>
              </a:tr>
              <a:tr h="568592">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598456"/>
                  </a:ext>
                </a:extLst>
              </a:tr>
            </a:tbl>
          </a:graphicData>
        </a:graphic>
      </p:graphicFrame>
      <p:sp>
        <p:nvSpPr>
          <p:cNvPr id="2" name="Title 1">
            <a:extLst>
              <a:ext uri="{FF2B5EF4-FFF2-40B4-BE49-F238E27FC236}">
                <a16:creationId xmlns:a16="http://schemas.microsoft.com/office/drawing/2014/main" id="{ACB36454-EDF5-6312-0C03-6D7F8547307C}"/>
              </a:ext>
            </a:extLst>
          </p:cNvPr>
          <p:cNvSpPr>
            <a:spLocks noGrp="1"/>
          </p:cNvSpPr>
          <p:nvPr>
            <p:ph type="title"/>
          </p:nvPr>
        </p:nvSpPr>
        <p:spPr>
          <a:xfrm>
            <a:off x="1670948" y="329284"/>
            <a:ext cx="9829587" cy="600069"/>
          </a:xfrm>
        </p:spPr>
        <p:txBody>
          <a:bodyPr>
            <a:normAutofit fontScale="90000"/>
          </a:bodyPr>
          <a:lstStyle/>
          <a:p>
            <a:pPr algn="ctr"/>
            <a:r>
              <a:rPr lang="en-US" spc="-50" dirty="0">
                <a:solidFill>
                  <a:srgbClr val="01204E"/>
                </a:solidFill>
              </a:rPr>
              <a:t>Evaluation of Three Animal Strategies</a:t>
            </a:r>
            <a:endParaRPr lang="en-US" dirty="0"/>
          </a:p>
        </p:txBody>
      </p:sp>
      <p:sp>
        <p:nvSpPr>
          <p:cNvPr id="13" name="Oval 12">
            <a:extLst>
              <a:ext uri="{FF2B5EF4-FFF2-40B4-BE49-F238E27FC236}">
                <a16:creationId xmlns:a16="http://schemas.microsoft.com/office/drawing/2014/main" id="{967CCDF2-AA96-7A8B-2597-25391B1119F6}"/>
              </a:ext>
            </a:extLst>
          </p:cNvPr>
          <p:cNvSpPr/>
          <p:nvPr/>
        </p:nvSpPr>
        <p:spPr>
          <a:xfrm>
            <a:off x="77723" y="3484395"/>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B9A7E80-4A3A-910E-F8CA-19EA8A07FFE5}"/>
              </a:ext>
            </a:extLst>
          </p:cNvPr>
          <p:cNvSpPr/>
          <p:nvPr/>
        </p:nvSpPr>
        <p:spPr>
          <a:xfrm>
            <a:off x="254390" y="3269744"/>
            <a:ext cx="778154" cy="70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latin typeface="Arial" panose="020B0604020202020204" pitchFamily="34" charset="0"/>
                <a:cs typeface="Arial" panose="020B0604020202020204" pitchFamily="34" charset="0"/>
              </a:rPr>
              <a:t>Aims </a:t>
            </a:r>
            <a:r>
              <a:rPr lang="en-US" sz="1200" dirty="0">
                <a:solidFill>
                  <a:schemeClr val="tx1"/>
                </a:solidFill>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D5BC6E3A-363E-674E-30B2-1A725347F280}"/>
              </a:ext>
            </a:extLst>
          </p:cNvPr>
          <p:cNvSpPr/>
          <p:nvPr/>
        </p:nvSpPr>
        <p:spPr>
          <a:xfrm>
            <a:off x="2315481" y="25674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21755DB-6C2C-E3F6-0810-B5E89FB42734}"/>
              </a:ext>
            </a:extLst>
          </p:cNvPr>
          <p:cNvSpPr/>
          <p:nvPr/>
        </p:nvSpPr>
        <p:spPr>
          <a:xfrm>
            <a:off x="2315481" y="4298774"/>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C1065C2-38B5-C2F8-CA15-AAB48F419580}"/>
              </a:ext>
            </a:extLst>
          </p:cNvPr>
          <p:cNvSpPr/>
          <p:nvPr/>
        </p:nvSpPr>
        <p:spPr>
          <a:xfrm>
            <a:off x="2315481" y="3690276"/>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9BF0F06D-4CC4-61BA-23B8-805D0B1C357B}"/>
              </a:ext>
            </a:extLst>
          </p:cNvPr>
          <p:cNvSpPr/>
          <p:nvPr/>
        </p:nvSpPr>
        <p:spPr>
          <a:xfrm>
            <a:off x="2315481" y="3135752"/>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25" name="Connector: Curved 24">
            <a:extLst>
              <a:ext uri="{FF2B5EF4-FFF2-40B4-BE49-F238E27FC236}">
                <a16:creationId xmlns:a16="http://schemas.microsoft.com/office/drawing/2014/main" id="{4230E9C9-ABD5-033A-2188-EC6C0490449D}"/>
              </a:ext>
            </a:extLst>
          </p:cNvPr>
          <p:cNvCxnSpPr>
            <a:cxnSpLocks/>
            <a:stCxn id="16" idx="3"/>
            <a:endCxn id="20" idx="2"/>
          </p:cNvCxnSpPr>
          <p:nvPr/>
        </p:nvCxnSpPr>
        <p:spPr>
          <a:xfrm flipV="1">
            <a:off x="1032544" y="2708181"/>
            <a:ext cx="1282937" cy="913998"/>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D7BE574-1449-701A-61F7-5C5D9500F1B0}"/>
              </a:ext>
            </a:extLst>
          </p:cNvPr>
          <p:cNvSpPr/>
          <p:nvPr/>
        </p:nvSpPr>
        <p:spPr>
          <a:xfrm>
            <a:off x="2598353" y="2456229"/>
            <a:ext cx="4532651"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Signal quality</a:t>
            </a:r>
          </a:p>
        </p:txBody>
      </p:sp>
      <p:sp>
        <p:nvSpPr>
          <p:cNvPr id="30" name="Rectangle: Rounded Corners 29">
            <a:extLst>
              <a:ext uri="{FF2B5EF4-FFF2-40B4-BE49-F238E27FC236}">
                <a16:creationId xmlns:a16="http://schemas.microsoft.com/office/drawing/2014/main" id="{0F5184D4-B4A2-B3C5-CE3F-3B47CA44272D}"/>
              </a:ext>
            </a:extLst>
          </p:cNvPr>
          <p:cNvSpPr/>
          <p:nvPr/>
        </p:nvSpPr>
        <p:spPr>
          <a:xfrm>
            <a:off x="2598353" y="3050688"/>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Imaging population</a:t>
            </a:r>
          </a:p>
        </p:txBody>
      </p:sp>
      <p:sp>
        <p:nvSpPr>
          <p:cNvPr id="31" name="Rectangle: Rounded Corners 30">
            <a:extLst>
              <a:ext uri="{FF2B5EF4-FFF2-40B4-BE49-F238E27FC236}">
                <a16:creationId xmlns:a16="http://schemas.microsoft.com/office/drawing/2014/main" id="{DD9BF8F5-65B4-C8E8-F823-030197C1C9F3}"/>
              </a:ext>
            </a:extLst>
          </p:cNvPr>
          <p:cNvSpPr/>
          <p:nvPr/>
        </p:nvSpPr>
        <p:spPr>
          <a:xfrm>
            <a:off x="2598353" y="3622179"/>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SLM populations</a:t>
            </a:r>
          </a:p>
        </p:txBody>
      </p:sp>
      <p:sp>
        <p:nvSpPr>
          <p:cNvPr id="6144" name="Rectangle: Rounded Corners 6143">
            <a:extLst>
              <a:ext uri="{FF2B5EF4-FFF2-40B4-BE49-F238E27FC236}">
                <a16:creationId xmlns:a16="http://schemas.microsoft.com/office/drawing/2014/main" id="{90D0A88A-924F-E570-3CEA-4110AA3B3D13}"/>
              </a:ext>
            </a:extLst>
          </p:cNvPr>
          <p:cNvSpPr/>
          <p:nvPr/>
        </p:nvSpPr>
        <p:spPr>
          <a:xfrm>
            <a:off x="2598353" y="4201990"/>
            <a:ext cx="6657480"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‘Cross-talk’</a:t>
            </a:r>
          </a:p>
        </p:txBody>
      </p:sp>
      <p:cxnSp>
        <p:nvCxnSpPr>
          <p:cNvPr id="6145" name="Connector: Curved 6144">
            <a:extLst>
              <a:ext uri="{FF2B5EF4-FFF2-40B4-BE49-F238E27FC236}">
                <a16:creationId xmlns:a16="http://schemas.microsoft.com/office/drawing/2014/main" id="{C734F82F-220A-C68E-DC21-639A3DE808F6}"/>
              </a:ext>
            </a:extLst>
          </p:cNvPr>
          <p:cNvCxnSpPr>
            <a:cxnSpLocks/>
            <a:stCxn id="16" idx="3"/>
            <a:endCxn id="24" idx="2"/>
          </p:cNvCxnSpPr>
          <p:nvPr/>
        </p:nvCxnSpPr>
        <p:spPr>
          <a:xfrm flipV="1">
            <a:off x="1032544" y="3276459"/>
            <a:ext cx="1282937" cy="345720"/>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149" name="Rectangle: Rounded Corners 6148">
            <a:extLst>
              <a:ext uri="{FF2B5EF4-FFF2-40B4-BE49-F238E27FC236}">
                <a16:creationId xmlns:a16="http://schemas.microsoft.com/office/drawing/2014/main" id="{90973480-D1BF-0584-91FA-6C167699202A}"/>
              </a:ext>
            </a:extLst>
          </p:cNvPr>
          <p:cNvSpPr/>
          <p:nvPr/>
        </p:nvSpPr>
        <p:spPr>
          <a:xfrm>
            <a:off x="2598353" y="4795083"/>
            <a:ext cx="2980145" cy="4515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Affordability</a:t>
            </a:r>
          </a:p>
        </p:txBody>
      </p:sp>
      <p:sp>
        <p:nvSpPr>
          <p:cNvPr id="6150" name="Oval 6149">
            <a:extLst>
              <a:ext uri="{FF2B5EF4-FFF2-40B4-BE49-F238E27FC236}">
                <a16:creationId xmlns:a16="http://schemas.microsoft.com/office/drawing/2014/main" id="{4532782F-57CF-DDE8-5E78-D9AEEF785043}"/>
              </a:ext>
            </a:extLst>
          </p:cNvPr>
          <p:cNvSpPr/>
          <p:nvPr/>
        </p:nvSpPr>
        <p:spPr>
          <a:xfrm>
            <a:off x="2315481" y="4895633"/>
            <a:ext cx="282872" cy="28141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cxnSp>
        <p:nvCxnSpPr>
          <p:cNvPr id="6151" name="Connector: Curved 6150">
            <a:extLst>
              <a:ext uri="{FF2B5EF4-FFF2-40B4-BE49-F238E27FC236}">
                <a16:creationId xmlns:a16="http://schemas.microsoft.com/office/drawing/2014/main" id="{DE7C56B9-7B1F-296D-4AEC-669ECCDFE34F}"/>
              </a:ext>
            </a:extLst>
          </p:cNvPr>
          <p:cNvCxnSpPr>
            <a:cxnSpLocks/>
            <a:stCxn id="16" idx="3"/>
            <a:endCxn id="23" idx="2"/>
          </p:cNvCxnSpPr>
          <p:nvPr/>
        </p:nvCxnSpPr>
        <p:spPr>
          <a:xfrm>
            <a:off x="1032544" y="3622179"/>
            <a:ext cx="1282937" cy="208804"/>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4" name="Connector: Curved 6153">
            <a:extLst>
              <a:ext uri="{FF2B5EF4-FFF2-40B4-BE49-F238E27FC236}">
                <a16:creationId xmlns:a16="http://schemas.microsoft.com/office/drawing/2014/main" id="{014EDBEF-D5C0-8D9C-B451-B8A2DB7AF483}"/>
              </a:ext>
            </a:extLst>
          </p:cNvPr>
          <p:cNvCxnSpPr>
            <a:cxnSpLocks/>
            <a:stCxn id="16" idx="3"/>
            <a:endCxn id="22" idx="2"/>
          </p:cNvCxnSpPr>
          <p:nvPr/>
        </p:nvCxnSpPr>
        <p:spPr>
          <a:xfrm>
            <a:off x="1032544" y="3622179"/>
            <a:ext cx="1282937" cy="817302"/>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8" name="Connector: Curved 6157">
            <a:extLst>
              <a:ext uri="{FF2B5EF4-FFF2-40B4-BE49-F238E27FC236}">
                <a16:creationId xmlns:a16="http://schemas.microsoft.com/office/drawing/2014/main" id="{E19232AB-3953-9432-562A-CA98FEF18D91}"/>
              </a:ext>
            </a:extLst>
          </p:cNvPr>
          <p:cNvCxnSpPr>
            <a:cxnSpLocks/>
            <a:stCxn id="16" idx="3"/>
            <a:endCxn id="6150" idx="2"/>
          </p:cNvCxnSpPr>
          <p:nvPr/>
        </p:nvCxnSpPr>
        <p:spPr>
          <a:xfrm>
            <a:off x="1032544" y="3622179"/>
            <a:ext cx="1282937" cy="1414161"/>
          </a:xfrm>
          <a:prstGeom prst="curvedConnector3">
            <a:avLst>
              <a:gd name="adj1"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92" name="Group 6191">
            <a:extLst>
              <a:ext uri="{FF2B5EF4-FFF2-40B4-BE49-F238E27FC236}">
                <a16:creationId xmlns:a16="http://schemas.microsoft.com/office/drawing/2014/main" id="{13849045-D302-30AA-6D0F-AD1510365668}"/>
              </a:ext>
            </a:extLst>
          </p:cNvPr>
          <p:cNvGrpSpPr/>
          <p:nvPr/>
        </p:nvGrpSpPr>
        <p:grpSpPr>
          <a:xfrm>
            <a:off x="4701197" y="2681999"/>
            <a:ext cx="1110341" cy="143070"/>
            <a:chOff x="4727510" y="5859624"/>
            <a:chExt cx="1110341" cy="143070"/>
          </a:xfrm>
        </p:grpSpPr>
        <p:sp>
          <p:nvSpPr>
            <p:cNvPr id="6188" name="Rectangle: Rounded Corners 6187">
              <a:extLst>
                <a:ext uri="{FF2B5EF4-FFF2-40B4-BE49-F238E27FC236}">
                  <a16:creationId xmlns:a16="http://schemas.microsoft.com/office/drawing/2014/main" id="{59A40905-EF0C-0F25-7877-302F8114D363}"/>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Rectangle: Rounded Corners 6188">
              <a:extLst>
                <a:ext uri="{FF2B5EF4-FFF2-40B4-BE49-F238E27FC236}">
                  <a16:creationId xmlns:a16="http://schemas.microsoft.com/office/drawing/2014/main" id="{F057C8CE-4591-67C4-58C5-BEBC3964357D}"/>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Rounded Corners 6189">
              <a:extLst>
                <a:ext uri="{FF2B5EF4-FFF2-40B4-BE49-F238E27FC236}">
                  <a16:creationId xmlns:a16="http://schemas.microsoft.com/office/drawing/2014/main" id="{1B5426BA-57EB-1941-E2EA-9C19728628CC}"/>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1" name="Rectangle: Rounded Corners 6190">
              <a:extLst>
                <a:ext uri="{FF2B5EF4-FFF2-40B4-BE49-F238E27FC236}">
                  <a16:creationId xmlns:a16="http://schemas.microsoft.com/office/drawing/2014/main" id="{7DB34753-F892-FC2E-7ABB-F967C4E769AF}"/>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3" name="Group 6192">
            <a:extLst>
              <a:ext uri="{FF2B5EF4-FFF2-40B4-BE49-F238E27FC236}">
                <a16:creationId xmlns:a16="http://schemas.microsoft.com/office/drawing/2014/main" id="{53CAAEB6-B876-9DA8-AB28-B7724BD534E5}"/>
              </a:ext>
            </a:extLst>
          </p:cNvPr>
          <p:cNvGrpSpPr/>
          <p:nvPr/>
        </p:nvGrpSpPr>
        <p:grpSpPr>
          <a:xfrm>
            <a:off x="4690311" y="3269634"/>
            <a:ext cx="1110341" cy="143070"/>
            <a:chOff x="4727510" y="5859624"/>
            <a:chExt cx="1110341" cy="143070"/>
          </a:xfrm>
        </p:grpSpPr>
        <p:sp>
          <p:nvSpPr>
            <p:cNvPr id="6194" name="Rectangle: Rounded Corners 6193">
              <a:extLst>
                <a:ext uri="{FF2B5EF4-FFF2-40B4-BE49-F238E27FC236}">
                  <a16:creationId xmlns:a16="http://schemas.microsoft.com/office/drawing/2014/main" id="{D613A915-657A-1C1F-2E70-73115703E721}"/>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Rounded Corners 6194">
              <a:extLst>
                <a:ext uri="{FF2B5EF4-FFF2-40B4-BE49-F238E27FC236}">
                  <a16:creationId xmlns:a16="http://schemas.microsoft.com/office/drawing/2014/main" id="{6E5DA624-AE06-EBB6-48F3-425835D2CB51}"/>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6" name="Rectangle: Rounded Corners 6195">
              <a:extLst>
                <a:ext uri="{FF2B5EF4-FFF2-40B4-BE49-F238E27FC236}">
                  <a16:creationId xmlns:a16="http://schemas.microsoft.com/office/drawing/2014/main" id="{EF7185F9-D60B-76BE-B9EE-8C8D32B50B7E}"/>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Rounded Corners 6196">
              <a:extLst>
                <a:ext uri="{FF2B5EF4-FFF2-40B4-BE49-F238E27FC236}">
                  <a16:creationId xmlns:a16="http://schemas.microsoft.com/office/drawing/2014/main" id="{9D9F4360-C9B3-3148-5035-FE3D2B2BCADE}"/>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8" name="Group 6197">
            <a:extLst>
              <a:ext uri="{FF2B5EF4-FFF2-40B4-BE49-F238E27FC236}">
                <a16:creationId xmlns:a16="http://schemas.microsoft.com/office/drawing/2014/main" id="{D10081EA-0CE9-5EBA-3234-93AA24AA7288}"/>
              </a:ext>
            </a:extLst>
          </p:cNvPr>
          <p:cNvGrpSpPr/>
          <p:nvPr/>
        </p:nvGrpSpPr>
        <p:grpSpPr>
          <a:xfrm>
            <a:off x="4690311" y="3777187"/>
            <a:ext cx="1110341" cy="143070"/>
            <a:chOff x="4727510" y="5859624"/>
            <a:chExt cx="1110341" cy="143070"/>
          </a:xfrm>
        </p:grpSpPr>
        <p:sp>
          <p:nvSpPr>
            <p:cNvPr id="6199" name="Rectangle: Rounded Corners 6198">
              <a:extLst>
                <a:ext uri="{FF2B5EF4-FFF2-40B4-BE49-F238E27FC236}">
                  <a16:creationId xmlns:a16="http://schemas.microsoft.com/office/drawing/2014/main" id="{F14A261A-0C4D-2FCC-090C-840F66298E29}"/>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Rounded Corners 6199">
              <a:extLst>
                <a:ext uri="{FF2B5EF4-FFF2-40B4-BE49-F238E27FC236}">
                  <a16:creationId xmlns:a16="http://schemas.microsoft.com/office/drawing/2014/main" id="{D6EA03E1-320D-73FF-6156-182D2F9314D5}"/>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Rounded Corners 6200">
              <a:extLst>
                <a:ext uri="{FF2B5EF4-FFF2-40B4-BE49-F238E27FC236}">
                  <a16:creationId xmlns:a16="http://schemas.microsoft.com/office/drawing/2014/main" id="{1A0F89D9-543D-9C35-ACED-391A5E5B8022}"/>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Rectangle: Rounded Corners 6201">
              <a:extLst>
                <a:ext uri="{FF2B5EF4-FFF2-40B4-BE49-F238E27FC236}">
                  <a16:creationId xmlns:a16="http://schemas.microsoft.com/office/drawing/2014/main" id="{55235E6B-B43E-59B6-6AA2-EB0D79D8C8A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3" name="Group 6202">
            <a:extLst>
              <a:ext uri="{FF2B5EF4-FFF2-40B4-BE49-F238E27FC236}">
                <a16:creationId xmlns:a16="http://schemas.microsoft.com/office/drawing/2014/main" id="{22B9D183-0DD8-2100-7FB4-8C9698651B5E}"/>
              </a:ext>
            </a:extLst>
          </p:cNvPr>
          <p:cNvGrpSpPr/>
          <p:nvPr/>
        </p:nvGrpSpPr>
        <p:grpSpPr>
          <a:xfrm>
            <a:off x="4690311" y="4371646"/>
            <a:ext cx="1110341" cy="143070"/>
            <a:chOff x="4727510" y="5859624"/>
            <a:chExt cx="1110341" cy="143070"/>
          </a:xfrm>
        </p:grpSpPr>
        <p:sp>
          <p:nvSpPr>
            <p:cNvPr id="6204" name="Rectangle: Rounded Corners 6203">
              <a:extLst>
                <a:ext uri="{FF2B5EF4-FFF2-40B4-BE49-F238E27FC236}">
                  <a16:creationId xmlns:a16="http://schemas.microsoft.com/office/drawing/2014/main" id="{13861D87-8F0D-17B2-EFE7-57752B4BD915}"/>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Rectangle: Rounded Corners 6204">
              <a:extLst>
                <a:ext uri="{FF2B5EF4-FFF2-40B4-BE49-F238E27FC236}">
                  <a16:creationId xmlns:a16="http://schemas.microsoft.com/office/drawing/2014/main" id="{D167444E-4489-424A-1A86-48451B448FD4}"/>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6" name="Rectangle: Rounded Corners 6205">
              <a:extLst>
                <a:ext uri="{FF2B5EF4-FFF2-40B4-BE49-F238E27FC236}">
                  <a16:creationId xmlns:a16="http://schemas.microsoft.com/office/drawing/2014/main" id="{1C201848-0675-8E78-2200-F857F4130D33}"/>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7" name="Rectangle: Rounded Corners 6206">
              <a:extLst>
                <a:ext uri="{FF2B5EF4-FFF2-40B4-BE49-F238E27FC236}">
                  <a16:creationId xmlns:a16="http://schemas.microsoft.com/office/drawing/2014/main" id="{E94502F6-0F8B-CDAC-A3B2-07041B07139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8" name="Group 6207">
            <a:extLst>
              <a:ext uri="{FF2B5EF4-FFF2-40B4-BE49-F238E27FC236}">
                <a16:creationId xmlns:a16="http://schemas.microsoft.com/office/drawing/2014/main" id="{3D1E8354-065C-7477-A471-FE4EB46444FC}"/>
              </a:ext>
            </a:extLst>
          </p:cNvPr>
          <p:cNvGrpSpPr/>
          <p:nvPr/>
        </p:nvGrpSpPr>
        <p:grpSpPr>
          <a:xfrm>
            <a:off x="4690311" y="4932744"/>
            <a:ext cx="1110341" cy="143070"/>
            <a:chOff x="4727510" y="5859624"/>
            <a:chExt cx="1110341" cy="143070"/>
          </a:xfrm>
          <a:solidFill>
            <a:srgbClr val="92D050"/>
          </a:solidFill>
        </p:grpSpPr>
        <p:sp>
          <p:nvSpPr>
            <p:cNvPr id="6209" name="Rectangle: Rounded Corners 6208">
              <a:extLst>
                <a:ext uri="{FF2B5EF4-FFF2-40B4-BE49-F238E27FC236}">
                  <a16:creationId xmlns:a16="http://schemas.microsoft.com/office/drawing/2014/main" id="{30C3F730-7739-18EF-5F98-E0CD6816A075}"/>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0" name="Rectangle: Rounded Corners 6209">
              <a:extLst>
                <a:ext uri="{FF2B5EF4-FFF2-40B4-BE49-F238E27FC236}">
                  <a16:creationId xmlns:a16="http://schemas.microsoft.com/office/drawing/2014/main" id="{657FA0C2-1732-1A2A-74E8-3F32DBB501C3}"/>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1" name="Rectangle: Rounded Corners 6210">
              <a:extLst>
                <a:ext uri="{FF2B5EF4-FFF2-40B4-BE49-F238E27FC236}">
                  <a16:creationId xmlns:a16="http://schemas.microsoft.com/office/drawing/2014/main" id="{825E1AB0-717F-4919-16D4-A64378AEB084}"/>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2" name="Rectangle: Rounded Corners 6211">
              <a:extLst>
                <a:ext uri="{FF2B5EF4-FFF2-40B4-BE49-F238E27FC236}">
                  <a16:creationId xmlns:a16="http://schemas.microsoft.com/office/drawing/2014/main" id="{67B23D93-71CA-B9BB-D7B7-15D32708927A}"/>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3" name="Group 6212">
            <a:extLst>
              <a:ext uri="{FF2B5EF4-FFF2-40B4-BE49-F238E27FC236}">
                <a16:creationId xmlns:a16="http://schemas.microsoft.com/office/drawing/2014/main" id="{8DD1F3C8-0269-3D13-4F45-733709B091FE}"/>
              </a:ext>
            </a:extLst>
          </p:cNvPr>
          <p:cNvGrpSpPr/>
          <p:nvPr/>
        </p:nvGrpSpPr>
        <p:grpSpPr>
          <a:xfrm>
            <a:off x="6828266" y="2681999"/>
            <a:ext cx="1110341" cy="143070"/>
            <a:chOff x="4727510" y="5859624"/>
            <a:chExt cx="1110341" cy="143070"/>
          </a:xfrm>
          <a:solidFill>
            <a:srgbClr val="92D050"/>
          </a:solidFill>
        </p:grpSpPr>
        <p:sp>
          <p:nvSpPr>
            <p:cNvPr id="6214" name="Rectangle: Rounded Corners 6213">
              <a:extLst>
                <a:ext uri="{FF2B5EF4-FFF2-40B4-BE49-F238E27FC236}">
                  <a16:creationId xmlns:a16="http://schemas.microsoft.com/office/drawing/2014/main" id="{DA472510-E33B-55F9-BFA7-EEDF8554BE2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5" name="Rectangle: Rounded Corners 6214">
              <a:extLst>
                <a:ext uri="{FF2B5EF4-FFF2-40B4-BE49-F238E27FC236}">
                  <a16:creationId xmlns:a16="http://schemas.microsoft.com/office/drawing/2014/main" id="{C849564A-AC87-B39C-0BE8-D92371C48466}"/>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6" name="Rectangle: Rounded Corners 6215">
              <a:extLst>
                <a:ext uri="{FF2B5EF4-FFF2-40B4-BE49-F238E27FC236}">
                  <a16:creationId xmlns:a16="http://schemas.microsoft.com/office/drawing/2014/main" id="{42E64FC2-E275-72DD-3D1B-133220CA761C}"/>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7" name="Rectangle: Rounded Corners 6216">
              <a:extLst>
                <a:ext uri="{FF2B5EF4-FFF2-40B4-BE49-F238E27FC236}">
                  <a16:creationId xmlns:a16="http://schemas.microsoft.com/office/drawing/2014/main" id="{AFDF03D8-1867-3CF5-E3DB-20C605DC649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18" name="Group 6217">
            <a:extLst>
              <a:ext uri="{FF2B5EF4-FFF2-40B4-BE49-F238E27FC236}">
                <a16:creationId xmlns:a16="http://schemas.microsoft.com/office/drawing/2014/main" id="{BD2D7D04-0AC0-BAC2-9DA6-AD92B477E87F}"/>
              </a:ext>
            </a:extLst>
          </p:cNvPr>
          <p:cNvGrpSpPr/>
          <p:nvPr/>
        </p:nvGrpSpPr>
        <p:grpSpPr>
          <a:xfrm>
            <a:off x="6817380" y="3269634"/>
            <a:ext cx="1110341" cy="143070"/>
            <a:chOff x="4727510" y="5859624"/>
            <a:chExt cx="1110341" cy="143070"/>
          </a:xfrm>
          <a:solidFill>
            <a:srgbClr val="92D050"/>
          </a:solidFill>
        </p:grpSpPr>
        <p:sp>
          <p:nvSpPr>
            <p:cNvPr id="6219" name="Rectangle: Rounded Corners 6218">
              <a:extLst>
                <a:ext uri="{FF2B5EF4-FFF2-40B4-BE49-F238E27FC236}">
                  <a16:creationId xmlns:a16="http://schemas.microsoft.com/office/drawing/2014/main" id="{EFC14EC6-EE90-4E3B-4F09-50BE2C65C144}"/>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0" name="Rectangle: Rounded Corners 6219">
              <a:extLst>
                <a:ext uri="{FF2B5EF4-FFF2-40B4-BE49-F238E27FC236}">
                  <a16:creationId xmlns:a16="http://schemas.microsoft.com/office/drawing/2014/main" id="{A89E7795-A12F-65B8-E639-4150665C3EE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1" name="Rectangle: Rounded Corners 6220">
              <a:extLst>
                <a:ext uri="{FF2B5EF4-FFF2-40B4-BE49-F238E27FC236}">
                  <a16:creationId xmlns:a16="http://schemas.microsoft.com/office/drawing/2014/main" id="{C9BAF215-4F8F-2691-7A42-FF5EA401D1E3}"/>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2" name="Rectangle: Rounded Corners 6221">
              <a:extLst>
                <a:ext uri="{FF2B5EF4-FFF2-40B4-BE49-F238E27FC236}">
                  <a16:creationId xmlns:a16="http://schemas.microsoft.com/office/drawing/2014/main" id="{561D5E13-FD56-30EA-8550-D44AFFB7348F}"/>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3" name="Group 6222">
            <a:extLst>
              <a:ext uri="{FF2B5EF4-FFF2-40B4-BE49-F238E27FC236}">
                <a16:creationId xmlns:a16="http://schemas.microsoft.com/office/drawing/2014/main" id="{2F7BE642-5A8A-5D0A-8F49-B087EF7AAB2C}"/>
              </a:ext>
            </a:extLst>
          </p:cNvPr>
          <p:cNvGrpSpPr/>
          <p:nvPr/>
        </p:nvGrpSpPr>
        <p:grpSpPr>
          <a:xfrm>
            <a:off x="6817380" y="3777187"/>
            <a:ext cx="1110341" cy="143070"/>
            <a:chOff x="4727510" y="5859624"/>
            <a:chExt cx="1110341" cy="143070"/>
          </a:xfrm>
        </p:grpSpPr>
        <p:sp>
          <p:nvSpPr>
            <p:cNvPr id="6224" name="Rectangle: Rounded Corners 6223">
              <a:extLst>
                <a:ext uri="{FF2B5EF4-FFF2-40B4-BE49-F238E27FC236}">
                  <a16:creationId xmlns:a16="http://schemas.microsoft.com/office/drawing/2014/main" id="{CAEF311E-DDC5-D2B1-21BB-D942314A466C}"/>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5" name="Rectangle: Rounded Corners 6224">
              <a:extLst>
                <a:ext uri="{FF2B5EF4-FFF2-40B4-BE49-F238E27FC236}">
                  <a16:creationId xmlns:a16="http://schemas.microsoft.com/office/drawing/2014/main" id="{E361DE9E-FDFB-BAA3-AA59-4E27350E4A62}"/>
                </a:ext>
              </a:extLst>
            </p:cNvPr>
            <p:cNvSpPr/>
            <p:nvPr/>
          </p:nvSpPr>
          <p:spPr>
            <a:xfrm>
              <a:off x="5010538"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6" name="Rectangle: Rounded Corners 6225">
              <a:extLst>
                <a:ext uri="{FF2B5EF4-FFF2-40B4-BE49-F238E27FC236}">
                  <a16:creationId xmlns:a16="http://schemas.microsoft.com/office/drawing/2014/main" id="{E3EA1AEB-2A87-2020-E325-59764663EEC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7" name="Rectangle: Rounded Corners 6226">
              <a:extLst>
                <a:ext uri="{FF2B5EF4-FFF2-40B4-BE49-F238E27FC236}">
                  <a16:creationId xmlns:a16="http://schemas.microsoft.com/office/drawing/2014/main" id="{42FBC2F8-3B29-91D8-9652-DAECAFEDA996}"/>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28" name="Group 6227">
            <a:extLst>
              <a:ext uri="{FF2B5EF4-FFF2-40B4-BE49-F238E27FC236}">
                <a16:creationId xmlns:a16="http://schemas.microsoft.com/office/drawing/2014/main" id="{3ADC11DB-E807-305D-C46B-F0CF55D91A13}"/>
              </a:ext>
            </a:extLst>
          </p:cNvPr>
          <p:cNvGrpSpPr/>
          <p:nvPr/>
        </p:nvGrpSpPr>
        <p:grpSpPr>
          <a:xfrm>
            <a:off x="6817380" y="4371646"/>
            <a:ext cx="1110341" cy="143070"/>
            <a:chOff x="4727510" y="5859624"/>
            <a:chExt cx="1110341" cy="143070"/>
          </a:xfrm>
        </p:grpSpPr>
        <p:sp>
          <p:nvSpPr>
            <p:cNvPr id="6229" name="Rectangle: Rounded Corners 6228">
              <a:extLst>
                <a:ext uri="{FF2B5EF4-FFF2-40B4-BE49-F238E27FC236}">
                  <a16:creationId xmlns:a16="http://schemas.microsoft.com/office/drawing/2014/main" id="{53181981-E19B-0ED8-3B33-836731D85748}"/>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0" name="Rectangle: Rounded Corners 6229">
              <a:extLst>
                <a:ext uri="{FF2B5EF4-FFF2-40B4-BE49-F238E27FC236}">
                  <a16:creationId xmlns:a16="http://schemas.microsoft.com/office/drawing/2014/main" id="{BCF9068D-C3F8-41C4-546C-BBAE86011BB9}"/>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1" name="Rectangle: Rounded Corners 6230">
              <a:extLst>
                <a:ext uri="{FF2B5EF4-FFF2-40B4-BE49-F238E27FC236}">
                  <a16:creationId xmlns:a16="http://schemas.microsoft.com/office/drawing/2014/main" id="{B76366E0-D4DE-717A-64F1-EAEA69F98ED5}"/>
                </a:ext>
              </a:extLst>
            </p:cNvPr>
            <p:cNvSpPr/>
            <p:nvPr/>
          </p:nvSpPr>
          <p:spPr>
            <a:xfrm>
              <a:off x="5293566"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2" name="Rectangle: Rounded Corners 6231">
              <a:extLst>
                <a:ext uri="{FF2B5EF4-FFF2-40B4-BE49-F238E27FC236}">
                  <a16:creationId xmlns:a16="http://schemas.microsoft.com/office/drawing/2014/main" id="{DADA2EB9-C9F1-C4BE-B9DC-C510111EED65}"/>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33" name="Group 6232">
            <a:extLst>
              <a:ext uri="{FF2B5EF4-FFF2-40B4-BE49-F238E27FC236}">
                <a16:creationId xmlns:a16="http://schemas.microsoft.com/office/drawing/2014/main" id="{4E39DA4B-CD6A-3C92-321D-7130229A0930}"/>
              </a:ext>
            </a:extLst>
          </p:cNvPr>
          <p:cNvGrpSpPr/>
          <p:nvPr/>
        </p:nvGrpSpPr>
        <p:grpSpPr>
          <a:xfrm>
            <a:off x="6817380" y="4932744"/>
            <a:ext cx="1110341" cy="143070"/>
            <a:chOff x="4727510" y="5859624"/>
            <a:chExt cx="1110341" cy="143070"/>
          </a:xfrm>
          <a:solidFill>
            <a:srgbClr val="92D050"/>
          </a:solidFill>
        </p:grpSpPr>
        <p:sp>
          <p:nvSpPr>
            <p:cNvPr id="6234" name="Rectangle: Rounded Corners 6233">
              <a:extLst>
                <a:ext uri="{FF2B5EF4-FFF2-40B4-BE49-F238E27FC236}">
                  <a16:creationId xmlns:a16="http://schemas.microsoft.com/office/drawing/2014/main" id="{70C3A780-7ED5-E90D-E07A-E5BA55107B83}"/>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5" name="Rectangle: Rounded Corners 6234">
              <a:extLst>
                <a:ext uri="{FF2B5EF4-FFF2-40B4-BE49-F238E27FC236}">
                  <a16:creationId xmlns:a16="http://schemas.microsoft.com/office/drawing/2014/main" id="{6B7ABCC9-7A07-F1E6-1C2E-72495159CCC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6" name="Rectangle: Rounded Corners 6235">
              <a:extLst>
                <a:ext uri="{FF2B5EF4-FFF2-40B4-BE49-F238E27FC236}">
                  <a16:creationId xmlns:a16="http://schemas.microsoft.com/office/drawing/2014/main" id="{68392BF7-703D-23C3-D02D-CEED1A169AFE}"/>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7" name="Rectangle: Rounded Corners 6236">
              <a:extLst>
                <a:ext uri="{FF2B5EF4-FFF2-40B4-BE49-F238E27FC236}">
                  <a16:creationId xmlns:a16="http://schemas.microsoft.com/office/drawing/2014/main" id="{B8488AB4-1AFA-08DD-80EA-EF4AF2AB6D8A}"/>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8" name="Rectangle 6237">
            <a:extLst>
              <a:ext uri="{FF2B5EF4-FFF2-40B4-BE49-F238E27FC236}">
                <a16:creationId xmlns:a16="http://schemas.microsoft.com/office/drawing/2014/main" id="{7F922EE3-737B-BCD1-58C9-E50C0F02DC9C}"/>
              </a:ext>
            </a:extLst>
          </p:cNvPr>
          <p:cNvSpPr/>
          <p:nvPr/>
        </p:nvSpPr>
        <p:spPr>
          <a:xfrm>
            <a:off x="10349782" y="2241850"/>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grpSp>
        <p:nvGrpSpPr>
          <p:cNvPr id="6239" name="Group 6238">
            <a:extLst>
              <a:ext uri="{FF2B5EF4-FFF2-40B4-BE49-F238E27FC236}">
                <a16:creationId xmlns:a16="http://schemas.microsoft.com/office/drawing/2014/main" id="{58AD5512-6757-2717-534B-5135B4F3DA1C}"/>
              </a:ext>
            </a:extLst>
          </p:cNvPr>
          <p:cNvGrpSpPr/>
          <p:nvPr/>
        </p:nvGrpSpPr>
        <p:grpSpPr>
          <a:xfrm>
            <a:off x="9038476" y="4934265"/>
            <a:ext cx="1110341" cy="143070"/>
            <a:chOff x="4727510" y="5859624"/>
            <a:chExt cx="1110341" cy="143070"/>
          </a:xfrm>
          <a:noFill/>
        </p:grpSpPr>
        <p:sp>
          <p:nvSpPr>
            <p:cNvPr id="6240" name="Rectangle: Rounded Corners 6239">
              <a:extLst>
                <a:ext uri="{FF2B5EF4-FFF2-40B4-BE49-F238E27FC236}">
                  <a16:creationId xmlns:a16="http://schemas.microsoft.com/office/drawing/2014/main" id="{5BFA8A9B-4699-0740-5F45-61526759DD9D}"/>
                </a:ext>
              </a:extLst>
            </p:cNvPr>
            <p:cNvSpPr/>
            <p:nvPr/>
          </p:nvSpPr>
          <p:spPr>
            <a:xfrm>
              <a:off x="4727510"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1" name="Rectangle: Rounded Corners 6240">
              <a:extLst>
                <a:ext uri="{FF2B5EF4-FFF2-40B4-BE49-F238E27FC236}">
                  <a16:creationId xmlns:a16="http://schemas.microsoft.com/office/drawing/2014/main" id="{CD2D1029-2322-D3E6-A389-4D242A6CD4B6}"/>
                </a:ext>
              </a:extLst>
            </p:cNvPr>
            <p:cNvSpPr/>
            <p:nvPr/>
          </p:nvSpPr>
          <p:spPr>
            <a:xfrm>
              <a:off x="5010538" y="5859624"/>
              <a:ext cx="261257" cy="14307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2" name="Rectangle: Rounded Corners 6241">
              <a:extLst>
                <a:ext uri="{FF2B5EF4-FFF2-40B4-BE49-F238E27FC236}">
                  <a16:creationId xmlns:a16="http://schemas.microsoft.com/office/drawing/2014/main" id="{FD1B9751-DB28-2172-05F8-3D7E7E6797B2}"/>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3" name="Rectangle: Rounded Corners 6242">
              <a:extLst>
                <a:ext uri="{FF2B5EF4-FFF2-40B4-BE49-F238E27FC236}">
                  <a16:creationId xmlns:a16="http://schemas.microsoft.com/office/drawing/2014/main" id="{4CD226EC-BDC3-DE4F-43DC-54887F410BF9}"/>
                </a:ext>
              </a:extLst>
            </p:cNvPr>
            <p:cNvSpPr/>
            <p:nvPr/>
          </p:nvSpPr>
          <p:spPr>
            <a:xfrm>
              <a:off x="5576594"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4" name="Group 6243">
            <a:extLst>
              <a:ext uri="{FF2B5EF4-FFF2-40B4-BE49-F238E27FC236}">
                <a16:creationId xmlns:a16="http://schemas.microsoft.com/office/drawing/2014/main" id="{B0A3D7AC-DC75-08DA-B4AA-3073085DB92E}"/>
              </a:ext>
            </a:extLst>
          </p:cNvPr>
          <p:cNvGrpSpPr/>
          <p:nvPr/>
        </p:nvGrpSpPr>
        <p:grpSpPr>
          <a:xfrm>
            <a:off x="9038476" y="4371646"/>
            <a:ext cx="1110341" cy="143070"/>
            <a:chOff x="4727510" y="5859624"/>
            <a:chExt cx="1110341" cy="143070"/>
          </a:xfrm>
          <a:solidFill>
            <a:srgbClr val="92D050"/>
          </a:solidFill>
        </p:grpSpPr>
        <p:sp>
          <p:nvSpPr>
            <p:cNvPr id="6245" name="Rectangle: Rounded Corners 6244">
              <a:extLst>
                <a:ext uri="{FF2B5EF4-FFF2-40B4-BE49-F238E27FC236}">
                  <a16:creationId xmlns:a16="http://schemas.microsoft.com/office/drawing/2014/main" id="{68BB10D0-BDA2-57C2-F2A5-7E3D7C2B27F6}"/>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6" name="Rectangle: Rounded Corners 6245">
              <a:extLst>
                <a:ext uri="{FF2B5EF4-FFF2-40B4-BE49-F238E27FC236}">
                  <a16:creationId xmlns:a16="http://schemas.microsoft.com/office/drawing/2014/main" id="{7DE33017-3E59-3371-5EF7-22032D07FF82}"/>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7" name="Rectangle: Rounded Corners 6246">
              <a:extLst>
                <a:ext uri="{FF2B5EF4-FFF2-40B4-BE49-F238E27FC236}">
                  <a16:creationId xmlns:a16="http://schemas.microsoft.com/office/drawing/2014/main" id="{FB4CE820-EB53-AF99-B701-FEFF3D5A424F}"/>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8" name="Rectangle: Rounded Corners 6247">
              <a:extLst>
                <a:ext uri="{FF2B5EF4-FFF2-40B4-BE49-F238E27FC236}">
                  <a16:creationId xmlns:a16="http://schemas.microsoft.com/office/drawing/2014/main" id="{842CE1DA-3F59-6B53-46E8-AD20EC4521D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49" name="Group 6248">
            <a:extLst>
              <a:ext uri="{FF2B5EF4-FFF2-40B4-BE49-F238E27FC236}">
                <a16:creationId xmlns:a16="http://schemas.microsoft.com/office/drawing/2014/main" id="{BB94902F-DDF0-A6B2-8637-E931201B3176}"/>
              </a:ext>
            </a:extLst>
          </p:cNvPr>
          <p:cNvGrpSpPr/>
          <p:nvPr/>
        </p:nvGrpSpPr>
        <p:grpSpPr>
          <a:xfrm>
            <a:off x="9027590" y="3760751"/>
            <a:ext cx="1110341" cy="143070"/>
            <a:chOff x="4727510" y="5859624"/>
            <a:chExt cx="1110341" cy="143070"/>
          </a:xfrm>
          <a:solidFill>
            <a:srgbClr val="92D050"/>
          </a:solidFill>
        </p:grpSpPr>
        <p:sp>
          <p:nvSpPr>
            <p:cNvPr id="6250" name="Rectangle: Rounded Corners 6249">
              <a:extLst>
                <a:ext uri="{FF2B5EF4-FFF2-40B4-BE49-F238E27FC236}">
                  <a16:creationId xmlns:a16="http://schemas.microsoft.com/office/drawing/2014/main" id="{40142D21-5E38-DF95-92C3-4522C356AC37}"/>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1" name="Rectangle: Rounded Corners 6250">
              <a:extLst>
                <a:ext uri="{FF2B5EF4-FFF2-40B4-BE49-F238E27FC236}">
                  <a16:creationId xmlns:a16="http://schemas.microsoft.com/office/drawing/2014/main" id="{ABAD1F77-8CCA-8871-30DD-536F5EBB182A}"/>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2" name="Rectangle: Rounded Corners 6251">
              <a:extLst>
                <a:ext uri="{FF2B5EF4-FFF2-40B4-BE49-F238E27FC236}">
                  <a16:creationId xmlns:a16="http://schemas.microsoft.com/office/drawing/2014/main" id="{C831C1BD-9487-DEC2-E368-CDC15BB92E0B}"/>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53" name="Rectangle: Rounded Corners 6252">
              <a:extLst>
                <a:ext uri="{FF2B5EF4-FFF2-40B4-BE49-F238E27FC236}">
                  <a16:creationId xmlns:a16="http://schemas.microsoft.com/office/drawing/2014/main" id="{D80BF62E-55A6-E5CF-5072-3AB2A8E3C73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4" name="Group 6253">
            <a:extLst>
              <a:ext uri="{FF2B5EF4-FFF2-40B4-BE49-F238E27FC236}">
                <a16:creationId xmlns:a16="http://schemas.microsoft.com/office/drawing/2014/main" id="{3DFF42EE-0432-6832-8589-F50D4C3C5F40}"/>
              </a:ext>
            </a:extLst>
          </p:cNvPr>
          <p:cNvGrpSpPr/>
          <p:nvPr/>
        </p:nvGrpSpPr>
        <p:grpSpPr>
          <a:xfrm>
            <a:off x="9027590" y="3276458"/>
            <a:ext cx="1110341" cy="143070"/>
            <a:chOff x="4727510" y="5859624"/>
            <a:chExt cx="1110341" cy="143070"/>
          </a:xfrm>
          <a:solidFill>
            <a:srgbClr val="92D050"/>
          </a:solidFill>
        </p:grpSpPr>
        <p:sp>
          <p:nvSpPr>
            <p:cNvPr id="6255" name="Rectangle: Rounded Corners 6254">
              <a:extLst>
                <a:ext uri="{FF2B5EF4-FFF2-40B4-BE49-F238E27FC236}">
                  <a16:creationId xmlns:a16="http://schemas.microsoft.com/office/drawing/2014/main" id="{C3DE4DC8-85B7-ADBE-93DD-C8DB5C598A38}"/>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6" name="Rectangle: Rounded Corners 6255">
              <a:extLst>
                <a:ext uri="{FF2B5EF4-FFF2-40B4-BE49-F238E27FC236}">
                  <a16:creationId xmlns:a16="http://schemas.microsoft.com/office/drawing/2014/main" id="{F5D29868-CE97-35A0-9AD3-64E1D4C67FA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7" name="Rectangle: Rounded Corners 6256">
              <a:extLst>
                <a:ext uri="{FF2B5EF4-FFF2-40B4-BE49-F238E27FC236}">
                  <a16:creationId xmlns:a16="http://schemas.microsoft.com/office/drawing/2014/main" id="{8D3A768A-29EF-536C-28D4-E0D6AED803A5}"/>
                </a:ext>
              </a:extLst>
            </p:cNvPr>
            <p:cNvSpPr/>
            <p:nvPr/>
          </p:nvSpPr>
          <p:spPr>
            <a:xfrm>
              <a:off x="5293566"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8" name="Rectangle: Rounded Corners 6257">
              <a:extLst>
                <a:ext uri="{FF2B5EF4-FFF2-40B4-BE49-F238E27FC236}">
                  <a16:creationId xmlns:a16="http://schemas.microsoft.com/office/drawing/2014/main" id="{3EEDE0E7-2B2A-BFAD-61FC-BB31DB4D6184}"/>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59" name="Group 6258">
            <a:extLst>
              <a:ext uri="{FF2B5EF4-FFF2-40B4-BE49-F238E27FC236}">
                <a16:creationId xmlns:a16="http://schemas.microsoft.com/office/drawing/2014/main" id="{211D5A74-8506-D523-24B3-673A89FE7EB7}"/>
              </a:ext>
            </a:extLst>
          </p:cNvPr>
          <p:cNvGrpSpPr/>
          <p:nvPr/>
        </p:nvGrpSpPr>
        <p:grpSpPr>
          <a:xfrm>
            <a:off x="9027590" y="2685850"/>
            <a:ext cx="1110341" cy="143070"/>
            <a:chOff x="4727510" y="5859624"/>
            <a:chExt cx="1110341" cy="143070"/>
          </a:xfrm>
          <a:solidFill>
            <a:srgbClr val="92D050"/>
          </a:solidFill>
        </p:grpSpPr>
        <p:sp>
          <p:nvSpPr>
            <p:cNvPr id="6260" name="Rectangle: Rounded Corners 6259">
              <a:extLst>
                <a:ext uri="{FF2B5EF4-FFF2-40B4-BE49-F238E27FC236}">
                  <a16:creationId xmlns:a16="http://schemas.microsoft.com/office/drawing/2014/main" id="{2A0C7540-A70D-7F02-767C-EF91BBA792AE}"/>
                </a:ext>
              </a:extLst>
            </p:cNvPr>
            <p:cNvSpPr/>
            <p:nvPr/>
          </p:nvSpPr>
          <p:spPr>
            <a:xfrm>
              <a:off x="4727510"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1" name="Rectangle: Rounded Corners 6260">
              <a:extLst>
                <a:ext uri="{FF2B5EF4-FFF2-40B4-BE49-F238E27FC236}">
                  <a16:creationId xmlns:a16="http://schemas.microsoft.com/office/drawing/2014/main" id="{AE79FA0A-0648-E66C-09FF-EC37A213CC88}"/>
                </a:ext>
              </a:extLst>
            </p:cNvPr>
            <p:cNvSpPr/>
            <p:nvPr/>
          </p:nvSpPr>
          <p:spPr>
            <a:xfrm>
              <a:off x="5010538" y="5859624"/>
              <a:ext cx="261257" cy="14307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2" name="Rectangle: Rounded Corners 6261">
              <a:extLst>
                <a:ext uri="{FF2B5EF4-FFF2-40B4-BE49-F238E27FC236}">
                  <a16:creationId xmlns:a16="http://schemas.microsoft.com/office/drawing/2014/main" id="{2B3DED5F-6148-E922-A546-0943CE51DEF1}"/>
                </a:ext>
              </a:extLst>
            </p:cNvPr>
            <p:cNvSpPr/>
            <p:nvPr/>
          </p:nvSpPr>
          <p:spPr>
            <a:xfrm>
              <a:off x="5293566"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3" name="Rectangle: Rounded Corners 6262">
              <a:extLst>
                <a:ext uri="{FF2B5EF4-FFF2-40B4-BE49-F238E27FC236}">
                  <a16:creationId xmlns:a16="http://schemas.microsoft.com/office/drawing/2014/main" id="{416A1550-8530-0B15-FFBB-6D61BBC2FE0C}"/>
                </a:ext>
              </a:extLst>
            </p:cNvPr>
            <p:cNvSpPr/>
            <p:nvPr/>
          </p:nvSpPr>
          <p:spPr>
            <a:xfrm>
              <a:off x="5576594" y="5859624"/>
              <a:ext cx="261257" cy="14307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64" name="Rectangle 6263">
            <a:extLst>
              <a:ext uri="{FF2B5EF4-FFF2-40B4-BE49-F238E27FC236}">
                <a16:creationId xmlns:a16="http://schemas.microsoft.com/office/drawing/2014/main" id="{23DA1FDA-7A3B-F0F3-0798-95C3598360CB}"/>
              </a:ext>
            </a:extLst>
          </p:cNvPr>
          <p:cNvSpPr/>
          <p:nvPr/>
        </p:nvSpPr>
        <p:spPr>
          <a:xfrm>
            <a:off x="10349782" y="3386284"/>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5" name="Rectangle 6264">
            <a:extLst>
              <a:ext uri="{FF2B5EF4-FFF2-40B4-BE49-F238E27FC236}">
                <a16:creationId xmlns:a16="http://schemas.microsoft.com/office/drawing/2014/main" id="{F8E89F1A-A632-6576-B480-CC099D856DAC}"/>
              </a:ext>
            </a:extLst>
          </p:cNvPr>
          <p:cNvSpPr/>
          <p:nvPr/>
        </p:nvSpPr>
        <p:spPr>
          <a:xfrm>
            <a:off x="10349782" y="4530718"/>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
        <p:nvSpPr>
          <p:cNvPr id="6266" name="Rectangle 6265">
            <a:extLst>
              <a:ext uri="{FF2B5EF4-FFF2-40B4-BE49-F238E27FC236}">
                <a16:creationId xmlns:a16="http://schemas.microsoft.com/office/drawing/2014/main" id="{9F3C05F2-A206-0F60-363D-6227F697BDF1}"/>
              </a:ext>
            </a:extLst>
          </p:cNvPr>
          <p:cNvSpPr/>
          <p:nvPr/>
        </p:nvSpPr>
        <p:spPr>
          <a:xfrm>
            <a:off x="10362878" y="3958501"/>
            <a:ext cx="168065" cy="923330"/>
          </a:xfrm>
          <a:prstGeom prst="rect">
            <a:avLst/>
          </a:prstGeom>
          <a:noFill/>
        </p:spPr>
        <p:txBody>
          <a:bodyPr wrap="squar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1969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otalTime>1742</TotalTime>
  <Words>1990</Words>
  <Application>Microsoft Office PowerPoint</Application>
  <PresentationFormat>Widescreen</PresentationFormat>
  <Paragraphs>361</Paragraphs>
  <Slides>30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Consolas</vt:lpstr>
      <vt:lpstr>ElsevierGulliver</vt:lpstr>
      <vt:lpstr>ElsevierSans</vt:lpstr>
      <vt:lpstr>GillSansRegular</vt:lpstr>
      <vt:lpstr>Noto Sans</vt:lpstr>
      <vt:lpstr>Times New Roman</vt:lpstr>
      <vt:lpstr>Office Theme</vt:lpstr>
      <vt:lpstr>SLM-Project Presentation</vt:lpstr>
      <vt:lpstr>Holographic Imaging and Photo-Stimulation </vt:lpstr>
      <vt:lpstr>Two Parts of SLM</vt:lpstr>
      <vt:lpstr>Update in Engineering</vt:lpstr>
      <vt:lpstr>Update in Engineering</vt:lpstr>
      <vt:lpstr>Update in Engineering</vt:lpstr>
      <vt:lpstr>Two Parts of SLM</vt:lpstr>
      <vt:lpstr>Main Aims in Biology Part of SLM</vt:lpstr>
      <vt:lpstr>Evaluation of Three Animal Strategies</vt:lpstr>
      <vt:lpstr>Surgery Procedure: GCamp6s-CamKII </vt:lpstr>
      <vt:lpstr>SLM: GCamp6s-CamkII </vt:lpstr>
      <vt:lpstr>SLM: Cross-talk</vt:lpstr>
      <vt:lpstr>Observe and Quantify Cross-talk under SLM </vt:lpstr>
      <vt:lpstr>Cross-talk Examples: GCamp6s-CamkII</vt:lpstr>
      <vt:lpstr>SLM: GCamp6s-CamkII, Cross-talk </vt:lpstr>
      <vt:lpstr>Limited SLM Targets: GCamp6s-CamkII</vt:lpstr>
      <vt:lpstr>Limited SLM Targets: GCamp6s-CamkII</vt:lpstr>
      <vt:lpstr>Evaluation of Three Animal Strategies</vt:lpstr>
      <vt:lpstr>Evaluation of Three Animal Strategies</vt:lpstr>
      <vt:lpstr>Surgery Procedure: vGluT1-Ai203 </vt:lpstr>
      <vt:lpstr>Cross-talk: vGluT1-Ai203 </vt:lpstr>
      <vt:lpstr>SLM: vGluT1-Ai203 </vt:lpstr>
      <vt:lpstr>Evaluation of Three Animal Strategies</vt:lpstr>
      <vt:lpstr>Evaluation of Three Animal Strategies</vt:lpstr>
      <vt:lpstr>Surgery Procedure: Emx1.Cre-Ai96 </vt:lpstr>
      <vt:lpstr>SLM: Emx1.Cre-Ai96 </vt:lpstr>
      <vt:lpstr>SLM: Emx1.Cre-Ai96 </vt:lpstr>
      <vt:lpstr>SLM: Emx1.Cre-Ai96 </vt:lpstr>
      <vt:lpstr>Evaluation of Three Animal Strategies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Zhang, Lu (NIH/NIMH) [C]</dc:creator>
  <cp:lastModifiedBy>Zhang, Lu (NIH/NIMH) [C]</cp:lastModifiedBy>
  <cp:revision>36</cp:revision>
  <dcterms:created xsi:type="dcterms:W3CDTF">2024-03-19T13:22:46Z</dcterms:created>
  <dcterms:modified xsi:type="dcterms:W3CDTF">2024-08-12T15:56:12Z</dcterms:modified>
</cp:coreProperties>
</file>